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7AE9A6-C79A-4B70-8A52-0117CB4558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09FAED8-D45E-4E51-87BE-5FF093408C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783F41E-7ECB-44BB-A3E6-5EAF630A5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1F6D-21B9-447E-A468-1FDD38682191}" type="datetimeFigureOut">
              <a:rPr lang="cs-CZ" smtClean="0"/>
              <a:t>14.04.2019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2A28295-CF89-4781-8A31-198D8B2BD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AE5BE78-2854-4ADA-A95C-9632D90A6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6580-2727-4B6C-80AA-B73182945C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046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2DEC7C-77DF-473F-8752-C19E88147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3258521-0164-4191-AD8E-F01978E850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7AECA8-1B36-4C1E-AEBB-8D3C9F3D2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1F6D-21B9-447E-A468-1FDD38682191}" type="datetimeFigureOut">
              <a:rPr lang="cs-CZ" smtClean="0"/>
              <a:t>14.04.2019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BDA0B7E-9C63-4DAE-8D0E-5C869E811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5718B8F-FC82-4263-8A49-807DDCCD7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6580-2727-4B6C-80AA-B73182945C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0147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DF77B4E-9F5E-453D-A7A1-AE9CB7356B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C144F96-0990-4A81-90ED-47F8716858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ED97262-AE27-4890-892D-2D0FF9E9A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1F6D-21B9-447E-A468-1FDD38682191}" type="datetimeFigureOut">
              <a:rPr lang="cs-CZ" smtClean="0"/>
              <a:t>14.04.2019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00A06B4-4CD5-42D1-A3EB-613F0BE2A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B9D7B5A-78F4-475C-B28C-F0EB3EE93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6580-2727-4B6C-80AA-B73182945C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2939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9A55C7-C00D-428A-AF84-4B5656C21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0522973-B162-4D9E-8DB4-4C1B4B4628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F36DCFD-A19B-435B-9277-2842775E8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1F6D-21B9-447E-A468-1FDD38682191}" type="datetimeFigureOut">
              <a:rPr lang="cs-CZ" smtClean="0"/>
              <a:t>14.04.2019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6658B3C-C6A0-4122-8DE0-5CE739756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6AE2FDD-C1F9-457E-AA44-B637136EE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6580-2727-4B6C-80AA-B73182945C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0409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25220B-1624-4149-B8B9-8BB66EC99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275AF91-9638-4932-80BD-9B61A31BC7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455353F-221A-430E-97F3-5ACB00F0D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1F6D-21B9-447E-A468-1FDD38682191}" type="datetimeFigureOut">
              <a:rPr lang="cs-CZ" smtClean="0"/>
              <a:t>14.04.2019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C437F8D-8643-47F8-AA37-D3939ABC8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EA2C5D7-5267-4590-8FB9-7A1925E98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6580-2727-4B6C-80AA-B73182945C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6283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2718A6-37DA-4756-BD41-49BAE8DC7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E53EAA-118B-4432-AD69-4FEE769A8D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FC41DB0-5480-4F62-8F88-B22EDE9964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3D77A61-FE4B-4BB4-9D1E-10429D3A9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1F6D-21B9-447E-A468-1FDD38682191}" type="datetimeFigureOut">
              <a:rPr lang="cs-CZ" smtClean="0"/>
              <a:t>14.04.2019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64C89CD-7391-47EC-9628-D8CE7BFC5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D704114-4E07-46E2-9A43-4C6D4345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6580-2727-4B6C-80AA-B73182945C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4206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ABDF0C-5451-4952-BB62-EB6E990B1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7C11A5E-8B34-4CD1-9CBD-5455AF3CF0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7C03528-B01E-4759-89A3-6029BFCBE1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E3C281B-984D-4BB4-B949-0994EF8898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7380591-4F27-4656-BE74-9262C0DA42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DC1A604-2866-4898-873A-F38F0C4C6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1F6D-21B9-447E-A468-1FDD38682191}" type="datetimeFigureOut">
              <a:rPr lang="cs-CZ" smtClean="0"/>
              <a:t>14.04.2019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D7CF4FF-71D2-48A9-8F61-5947B8A27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92FDB38-E09F-4EFA-861B-3A15CD5AD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6580-2727-4B6C-80AA-B73182945C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4306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7D0B82-B7A2-462B-975C-CA69ECBB3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BEE9527-4192-4A73-A546-EE42C9C33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1F6D-21B9-447E-A468-1FDD38682191}" type="datetimeFigureOut">
              <a:rPr lang="cs-CZ" smtClean="0"/>
              <a:t>14.04.2019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7657279-D1EE-450E-B71C-B31320488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161E36A-8954-4CC4-9C05-78F1BCDC4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6580-2727-4B6C-80AA-B73182945C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9848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3BB687A-84D6-40B5-A0A5-4A75E2D35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1F6D-21B9-447E-A468-1FDD38682191}" type="datetimeFigureOut">
              <a:rPr lang="cs-CZ" smtClean="0"/>
              <a:t>14.04.2019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E3BE69F-0CFB-4FEB-AD86-0822F8EB0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6F6F35D-ACCC-4552-A4D1-7F1487D36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6580-2727-4B6C-80AA-B73182945C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249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91F2D5-A75D-4C2F-B742-AE69487D3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42214D-61D4-40D4-98F6-67C30938D6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8CCBE0F-A813-40CE-94E0-35D4EACD49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EBA3593-3DF3-4EE7-82EC-F8D25003B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1F6D-21B9-447E-A468-1FDD38682191}" type="datetimeFigureOut">
              <a:rPr lang="cs-CZ" smtClean="0"/>
              <a:t>14.04.2019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2D45050-8D1E-41BC-8556-4437E74A7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DD0414B-1127-41B6-90F1-9AC8B9BE5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6580-2727-4B6C-80AA-B73182945C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8274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8B0C4F-6C9E-4561-B569-DFA678ED9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E9037DC-FF94-4EE9-BA15-26EF31AC60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709A609-272C-4428-A337-69DB3E41DD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A1A353A-28AB-495D-84B4-4A12917E0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1F6D-21B9-447E-A468-1FDD38682191}" type="datetimeFigureOut">
              <a:rPr lang="cs-CZ" smtClean="0"/>
              <a:t>14.04.2019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11DD2FF-A47F-40E5-9D80-16CF354E4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D71F204-4537-404F-B72A-4C3B60287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66580-2727-4B6C-80AA-B73182945C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008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18EBCB1-6263-44AE-9E94-0048E46FD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EE9EE9B-5A86-4A3B-BEE1-BB2B00F6C3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B737274-432D-4C54-841A-1E50DE4C24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C1F6D-21B9-447E-A468-1FDD38682191}" type="datetimeFigureOut">
              <a:rPr lang="cs-CZ" smtClean="0"/>
              <a:t>14.04.2019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D99F5B-855D-4928-A6AB-B41C546679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7D5D02B-A67A-4624-AE6B-AB946CB44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66580-2727-4B6C-80AA-B73182945C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7770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EC7894-B5FA-4446-AF4D-17D95D7C9B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0271" y="3794336"/>
            <a:ext cx="5549037" cy="2620532"/>
          </a:xfrm>
        </p:spPr>
        <p:txBody>
          <a:bodyPr anchor="t">
            <a:normAutofit/>
          </a:bodyPr>
          <a:lstStyle/>
          <a:p>
            <a:pPr algn="l"/>
            <a:r>
              <a:rPr lang="cs-CZ" sz="8000" b="1"/>
              <a:t>Podkmen: korýši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9C27FA9-9947-4BAD-A241-AC50AA001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30271" y="2793291"/>
            <a:ext cx="5161606" cy="972180"/>
          </a:xfrm>
        </p:spPr>
        <p:txBody>
          <a:bodyPr anchor="b">
            <a:normAutofit/>
          </a:bodyPr>
          <a:lstStyle/>
          <a:p>
            <a:pPr algn="l"/>
            <a:r>
              <a:rPr lang="cs-CZ" sz="2000"/>
              <a:t>ZŠ Holýšov</a:t>
            </a:r>
          </a:p>
          <a:p>
            <a:pPr algn="l"/>
            <a:r>
              <a:rPr lang="cs-CZ" sz="2000"/>
              <a:t>Michal Dáňa</a:t>
            </a: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60B21A5C-062F-46C2-8389-53D40F46A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483466"/>
            <a:ext cx="5549037" cy="6374535"/>
          </a:xfrm>
          <a:custGeom>
            <a:avLst/>
            <a:gdLst>
              <a:gd name="connsiteX0" fmla="*/ 2203019 w 5549037"/>
              <a:gd name="connsiteY0" fmla="*/ 0 h 6374535"/>
              <a:gd name="connsiteX1" fmla="*/ 5549037 w 5549037"/>
              <a:gd name="connsiteY1" fmla="*/ 3346018 h 6374535"/>
              <a:gd name="connsiteX2" fmla="*/ 3797930 w 5549037"/>
              <a:gd name="connsiteY2" fmla="*/ 6288190 h 6374535"/>
              <a:gd name="connsiteX3" fmla="*/ 3618689 w 5549037"/>
              <a:gd name="connsiteY3" fmla="*/ 6374535 h 6374535"/>
              <a:gd name="connsiteX4" fmla="*/ 779546 w 5549037"/>
              <a:gd name="connsiteY4" fmla="*/ 6374535 h 6374535"/>
              <a:gd name="connsiteX5" fmla="*/ 537516 w 5549037"/>
              <a:gd name="connsiteY5" fmla="*/ 6248727 h 6374535"/>
              <a:gd name="connsiteX6" fmla="*/ 74641 w 5549037"/>
              <a:gd name="connsiteY6" fmla="*/ 5927968 h 6374535"/>
              <a:gd name="connsiteX7" fmla="*/ 0 w 5549037"/>
              <a:gd name="connsiteY7" fmla="*/ 5860130 h 6374535"/>
              <a:gd name="connsiteX8" fmla="*/ 0 w 5549037"/>
              <a:gd name="connsiteY8" fmla="*/ 831906 h 6374535"/>
              <a:gd name="connsiteX9" fmla="*/ 74641 w 5549037"/>
              <a:gd name="connsiteY9" fmla="*/ 764068 h 6374535"/>
              <a:gd name="connsiteX10" fmla="*/ 2203019 w 5549037"/>
              <a:gd name="connsiteY10" fmla="*/ 0 h 6374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49037" h="6374535">
                <a:moveTo>
                  <a:pt x="2203019" y="0"/>
                </a:moveTo>
                <a:cubicBezTo>
                  <a:pt x="4050974" y="0"/>
                  <a:pt x="5549037" y="1498063"/>
                  <a:pt x="5549037" y="3346018"/>
                </a:cubicBezTo>
                <a:cubicBezTo>
                  <a:pt x="5549037" y="4616487"/>
                  <a:pt x="4840968" y="5721578"/>
                  <a:pt x="3797930" y="6288190"/>
                </a:cubicBezTo>
                <a:lnTo>
                  <a:pt x="3618689" y="6374535"/>
                </a:lnTo>
                <a:lnTo>
                  <a:pt x="779546" y="6374535"/>
                </a:lnTo>
                <a:lnTo>
                  <a:pt x="537516" y="6248727"/>
                </a:lnTo>
                <a:cubicBezTo>
                  <a:pt x="374031" y="6154721"/>
                  <a:pt x="219238" y="6047301"/>
                  <a:pt x="74641" y="5927968"/>
                </a:cubicBezTo>
                <a:lnTo>
                  <a:pt x="0" y="5860130"/>
                </a:lnTo>
                <a:lnTo>
                  <a:pt x="0" y="831906"/>
                </a:lnTo>
                <a:lnTo>
                  <a:pt x="74641" y="764068"/>
                </a:lnTo>
                <a:cubicBezTo>
                  <a:pt x="653030" y="286739"/>
                  <a:pt x="1394539" y="0"/>
                  <a:pt x="2203019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268" name="Picture 4" descr="VÃ½sledek obrÃ¡zku pro humr nemo">
            <a:extLst>
              <a:ext uri="{FF2B5EF4-FFF2-40B4-BE49-F238E27FC236}">
                <a16:creationId xmlns:a16="http://schemas.microsoft.com/office/drawing/2014/main" id="{349ECD07-0ADE-4C76-8B8A-D2BC39C301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0" r="3" b="3"/>
          <a:stretch/>
        </p:blipFill>
        <p:spPr bwMode="auto">
          <a:xfrm>
            <a:off x="1" y="647373"/>
            <a:ext cx="5385130" cy="6210629"/>
          </a:xfrm>
          <a:custGeom>
            <a:avLst/>
            <a:gdLst>
              <a:gd name="connsiteX0" fmla="*/ 2203018 w 5385130"/>
              <a:gd name="connsiteY0" fmla="*/ 0 h 6210629"/>
              <a:gd name="connsiteX1" fmla="*/ 5385130 w 5385130"/>
              <a:gd name="connsiteY1" fmla="*/ 3182112 h 6210629"/>
              <a:gd name="connsiteX2" fmla="*/ 3441640 w 5385130"/>
              <a:gd name="connsiteY2" fmla="*/ 6114158 h 6210629"/>
              <a:gd name="connsiteX3" fmla="*/ 3178061 w 5385130"/>
              <a:gd name="connsiteY3" fmla="*/ 6210629 h 6210629"/>
              <a:gd name="connsiteX4" fmla="*/ 1233206 w 5385130"/>
              <a:gd name="connsiteY4" fmla="*/ 6210629 h 6210629"/>
              <a:gd name="connsiteX5" fmla="*/ 1108901 w 5385130"/>
              <a:gd name="connsiteY5" fmla="*/ 6171135 h 6210629"/>
              <a:gd name="connsiteX6" fmla="*/ 178899 w 5385130"/>
              <a:gd name="connsiteY6" fmla="*/ 5637585 h 6210629"/>
              <a:gd name="connsiteX7" fmla="*/ 0 w 5385130"/>
              <a:gd name="connsiteY7" fmla="*/ 5474990 h 6210629"/>
              <a:gd name="connsiteX8" fmla="*/ 0 w 5385130"/>
              <a:gd name="connsiteY8" fmla="*/ 889234 h 6210629"/>
              <a:gd name="connsiteX9" fmla="*/ 178899 w 5385130"/>
              <a:gd name="connsiteY9" fmla="*/ 726640 h 6210629"/>
              <a:gd name="connsiteX10" fmla="*/ 2203018 w 5385130"/>
              <a:gd name="connsiteY10" fmla="*/ 0 h 6210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385130" h="6210629">
                <a:moveTo>
                  <a:pt x="2203018" y="0"/>
                </a:moveTo>
                <a:cubicBezTo>
                  <a:pt x="3960450" y="0"/>
                  <a:pt x="5385130" y="1424680"/>
                  <a:pt x="5385130" y="3182112"/>
                </a:cubicBezTo>
                <a:cubicBezTo>
                  <a:pt x="5385130" y="4500186"/>
                  <a:pt x="4583748" y="5631087"/>
                  <a:pt x="3441640" y="6114158"/>
                </a:cubicBezTo>
                <a:lnTo>
                  <a:pt x="3178061" y="6210629"/>
                </a:lnTo>
                <a:lnTo>
                  <a:pt x="1233206" y="6210629"/>
                </a:lnTo>
                <a:lnTo>
                  <a:pt x="1108901" y="6171135"/>
                </a:lnTo>
                <a:cubicBezTo>
                  <a:pt x="767738" y="6046219"/>
                  <a:pt x="453928" y="5864559"/>
                  <a:pt x="178899" y="5637585"/>
                </a:cubicBezTo>
                <a:lnTo>
                  <a:pt x="0" y="5474990"/>
                </a:lnTo>
                <a:lnTo>
                  <a:pt x="0" y="889234"/>
                </a:lnTo>
                <a:lnTo>
                  <a:pt x="178899" y="726640"/>
                </a:lnTo>
                <a:cubicBezTo>
                  <a:pt x="728956" y="272693"/>
                  <a:pt x="1434142" y="0"/>
                  <a:pt x="220301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8A177BCC-4208-4795-8572-4D623BA1E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33763" y="1"/>
            <a:ext cx="4480560" cy="2513993"/>
          </a:xfrm>
          <a:custGeom>
            <a:avLst/>
            <a:gdLst>
              <a:gd name="connsiteX0" fmla="*/ 18382 w 4480560"/>
              <a:gd name="connsiteY0" fmla="*/ 0 h 2513993"/>
              <a:gd name="connsiteX1" fmla="*/ 4462178 w 4480560"/>
              <a:gd name="connsiteY1" fmla="*/ 0 h 2513993"/>
              <a:gd name="connsiteX2" fmla="*/ 4468994 w 4480560"/>
              <a:gd name="connsiteY2" fmla="*/ 44657 h 2513993"/>
              <a:gd name="connsiteX3" fmla="*/ 4480560 w 4480560"/>
              <a:gd name="connsiteY3" fmla="*/ 273713 h 2513993"/>
              <a:gd name="connsiteX4" fmla="*/ 2240280 w 4480560"/>
              <a:gd name="connsiteY4" fmla="*/ 2513993 h 2513993"/>
              <a:gd name="connsiteX5" fmla="*/ 0 w 4480560"/>
              <a:gd name="connsiteY5" fmla="*/ 273713 h 2513993"/>
              <a:gd name="connsiteX6" fmla="*/ 11567 w 4480560"/>
              <a:gd name="connsiteY6" fmla="*/ 44657 h 251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80560" h="2513993">
                <a:moveTo>
                  <a:pt x="18382" y="0"/>
                </a:moveTo>
                <a:lnTo>
                  <a:pt x="4462178" y="0"/>
                </a:lnTo>
                <a:lnTo>
                  <a:pt x="4468994" y="44657"/>
                </a:lnTo>
                <a:cubicBezTo>
                  <a:pt x="4476642" y="119969"/>
                  <a:pt x="4480560" y="196384"/>
                  <a:pt x="4480560" y="273713"/>
                </a:cubicBezTo>
                <a:cubicBezTo>
                  <a:pt x="4480560" y="1510985"/>
                  <a:pt x="3477552" y="2513993"/>
                  <a:pt x="2240280" y="2513993"/>
                </a:cubicBezTo>
                <a:cubicBezTo>
                  <a:pt x="1003008" y="2513993"/>
                  <a:pt x="0" y="1510985"/>
                  <a:pt x="0" y="273713"/>
                </a:cubicBezTo>
                <a:cubicBezTo>
                  <a:pt x="0" y="196384"/>
                  <a:pt x="3918" y="119969"/>
                  <a:pt x="11567" y="446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266" name="Picture 2" descr="VÃ½sledek obrÃ¡zku pro pÅÃ­bÄh Å¾raloka kreveta">
            <a:extLst>
              <a:ext uri="{FF2B5EF4-FFF2-40B4-BE49-F238E27FC236}">
                <a16:creationId xmlns:a16="http://schemas.microsoft.com/office/drawing/2014/main" id="{D1DDEA72-4F57-432D-80E7-00B2A0BEBC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6065"/>
          <a:stretch/>
        </p:blipFill>
        <p:spPr bwMode="auto">
          <a:xfrm>
            <a:off x="5398355" y="1"/>
            <a:ext cx="4151376" cy="2349401"/>
          </a:xfrm>
          <a:custGeom>
            <a:avLst/>
            <a:gdLst>
              <a:gd name="connsiteX0" fmla="*/ 20101 w 4151376"/>
              <a:gd name="connsiteY0" fmla="*/ 0 h 2349401"/>
              <a:gd name="connsiteX1" fmla="*/ 4131276 w 4151376"/>
              <a:gd name="connsiteY1" fmla="*/ 0 h 2349401"/>
              <a:gd name="connsiteX2" fmla="*/ 4140659 w 4151376"/>
              <a:gd name="connsiteY2" fmla="*/ 61486 h 2349401"/>
              <a:gd name="connsiteX3" fmla="*/ 4151376 w 4151376"/>
              <a:gd name="connsiteY3" fmla="*/ 273713 h 2349401"/>
              <a:gd name="connsiteX4" fmla="*/ 2075688 w 4151376"/>
              <a:gd name="connsiteY4" fmla="*/ 2349401 h 2349401"/>
              <a:gd name="connsiteX5" fmla="*/ 0 w 4151376"/>
              <a:gd name="connsiteY5" fmla="*/ 273713 h 2349401"/>
              <a:gd name="connsiteX6" fmla="*/ 10717 w 4151376"/>
              <a:gd name="connsiteY6" fmla="*/ 61486 h 2349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51376" h="2349401">
                <a:moveTo>
                  <a:pt x="20101" y="0"/>
                </a:moveTo>
                <a:lnTo>
                  <a:pt x="4131276" y="0"/>
                </a:lnTo>
                <a:lnTo>
                  <a:pt x="4140659" y="61486"/>
                </a:lnTo>
                <a:cubicBezTo>
                  <a:pt x="4147746" y="131265"/>
                  <a:pt x="4151376" y="202065"/>
                  <a:pt x="4151376" y="273713"/>
                </a:cubicBezTo>
                <a:cubicBezTo>
                  <a:pt x="4151376" y="1420084"/>
                  <a:pt x="3222059" y="2349401"/>
                  <a:pt x="2075688" y="2349401"/>
                </a:cubicBezTo>
                <a:cubicBezTo>
                  <a:pt x="929317" y="2349401"/>
                  <a:pt x="0" y="1420084"/>
                  <a:pt x="0" y="273713"/>
                </a:cubicBezTo>
                <a:cubicBezTo>
                  <a:pt x="0" y="202065"/>
                  <a:pt x="3630" y="131265"/>
                  <a:pt x="10717" y="6148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7599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11CC2D-A87A-455A-99E0-870E7D3D9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64" y="4642583"/>
            <a:ext cx="10879836" cy="109984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rak bahenní </a:t>
            </a:r>
            <a:r>
              <a:rPr lang="en-US" sz="54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(Pontastacus leptodactylus)</a:t>
            </a:r>
            <a:endParaRPr lang="en-US" sz="5400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ED7A35-303D-4726-AFBE-143D09E293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5742428"/>
            <a:ext cx="10777330" cy="79472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6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hojnější, snese i mírně znečištěné vody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0BDD0CE-06A4-404B-8A13-580229C1C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0"/>
          </a:xfrm>
          <a:prstGeom prst="rect">
            <a:avLst/>
          </a:prstGeom>
          <a:solidFill>
            <a:srgbClr val="816F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ounded Rectangle 26">
            <a:extLst>
              <a:ext uri="{FF2B5EF4-FFF2-40B4-BE49-F238E27FC236}">
                <a16:creationId xmlns:a16="http://schemas.microsoft.com/office/drawing/2014/main" id="{B7511254-A05E-4E15-ABEE-9CE803485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64" y="320843"/>
            <a:ext cx="11548872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8" name="Picture 4" descr="Pontastacus leptodactylus - rak bahennÃ­">
            <a:extLst>
              <a:ext uri="{FF2B5EF4-FFF2-40B4-BE49-F238E27FC236}">
                <a16:creationId xmlns:a16="http://schemas.microsoft.com/office/drawing/2014/main" id="{A3D95EE2-4276-4BDE-AE66-F6F5708476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27" r="-3" b="22375"/>
          <a:stretch/>
        </p:blipFill>
        <p:spPr bwMode="auto">
          <a:xfrm>
            <a:off x="641604" y="640080"/>
            <a:ext cx="6732183" cy="329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Pontastacus leptodactylus - rak bahennÃ­">
            <a:extLst>
              <a:ext uri="{FF2B5EF4-FFF2-40B4-BE49-F238E27FC236}">
                <a16:creationId xmlns:a16="http://schemas.microsoft.com/office/drawing/2014/main" id="{D4B2127C-85E7-45A8-8751-4BEE32B33F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7" r="2" b="2"/>
          <a:stretch/>
        </p:blipFill>
        <p:spPr bwMode="auto">
          <a:xfrm>
            <a:off x="7534656" y="640080"/>
            <a:ext cx="4015740" cy="329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028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99899462-FC16-43B0-966B-FCA2634507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654295" y="478232"/>
            <a:ext cx="7034121" cy="5918673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F4FEFCB-D1B2-4EEB-9361-201E03368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7423" y="675257"/>
            <a:ext cx="6682152" cy="1802900"/>
          </a:xfrm>
        </p:spPr>
        <p:txBody>
          <a:bodyPr>
            <a:normAutofit fontScale="90000"/>
          </a:bodyPr>
          <a:lstStyle/>
          <a:p>
            <a:r>
              <a:rPr lang="cs-CZ" sz="6000" b="1">
                <a:solidFill>
                  <a:srgbClr val="FFFFFF"/>
                </a:solidFill>
              </a:rPr>
              <a:t>humr evropský </a:t>
            </a:r>
            <a:r>
              <a:rPr lang="cs-CZ" sz="6000" b="1" i="1">
                <a:solidFill>
                  <a:srgbClr val="FFFFFF"/>
                </a:solidFill>
              </a:rPr>
              <a:t>(Homarus gammarus</a:t>
            </a:r>
            <a:r>
              <a:rPr lang="cs-CZ" i="1">
                <a:solidFill>
                  <a:srgbClr val="FFFFFF"/>
                </a:solidFill>
              </a:rPr>
              <a:t>)</a:t>
            </a:r>
            <a:endParaRPr lang="cs-CZ">
              <a:solidFill>
                <a:srgbClr val="FFFFFF"/>
              </a:solidFill>
            </a:endParaRPr>
          </a:p>
        </p:txBody>
      </p:sp>
      <p:pic>
        <p:nvPicPr>
          <p:cNvPr id="7172" name="Picture 4" descr="Homarus gammarus - humr evropskÃ½">
            <a:extLst>
              <a:ext uri="{FF2B5EF4-FFF2-40B4-BE49-F238E27FC236}">
                <a16:creationId xmlns:a16="http://schemas.microsoft.com/office/drawing/2014/main" id="{57BFB612-C81F-418E-9F75-64A1B9D67E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886" y="495081"/>
            <a:ext cx="3662730" cy="275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AAFEA932-2DF1-410C-A00A-7A1E7DBF75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30098" y="2639023"/>
            <a:ext cx="4562441" cy="0"/>
          </a:xfrm>
          <a:prstGeom prst="line">
            <a:avLst/>
          </a:prstGeom>
          <a:ln w="2222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Homarus gammarus - humr evropskÃ½">
            <a:extLst>
              <a:ext uri="{FF2B5EF4-FFF2-40B4-BE49-F238E27FC236}">
                <a16:creationId xmlns:a16="http://schemas.microsoft.com/office/drawing/2014/main" id="{3A9509CB-E8DC-40CB-BF8C-E46C2F639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886" y="3610803"/>
            <a:ext cx="3662730" cy="2747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414360-FA12-49D9-9851-148CC10B5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7423" y="2799889"/>
            <a:ext cx="6842691" cy="2987543"/>
          </a:xfrm>
        </p:spPr>
        <p:txBody>
          <a:bodyPr anchor="t">
            <a:normAutofit/>
          </a:bodyPr>
          <a:lstStyle/>
          <a:p>
            <a:r>
              <a:rPr lang="cs-CZ" sz="3600">
                <a:solidFill>
                  <a:srgbClr val="FFFFFF"/>
                </a:solidFill>
              </a:rPr>
              <a:t>70 cm dlouhý</a:t>
            </a:r>
          </a:p>
          <a:p>
            <a:r>
              <a:rPr lang="cs-CZ" sz="3600">
                <a:solidFill>
                  <a:srgbClr val="FFFFFF"/>
                </a:solidFill>
              </a:rPr>
              <a:t>mořský živočich</a:t>
            </a:r>
          </a:p>
          <a:p>
            <a:r>
              <a:rPr lang="cs-CZ" sz="3600">
                <a:solidFill>
                  <a:srgbClr val="FFFFFF"/>
                </a:solidFill>
              </a:rPr>
              <a:t>loven pro maso (klepeta, zadeček)</a:t>
            </a:r>
          </a:p>
        </p:txBody>
      </p:sp>
    </p:spTree>
    <p:extLst>
      <p:ext uri="{BB962C8B-B14F-4D97-AF65-F5344CB8AC3E}">
        <p14:creationId xmlns:p14="http://schemas.microsoft.com/office/powerpoint/2010/main" val="13161875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72">
            <a:extLst>
              <a:ext uri="{FF2B5EF4-FFF2-40B4-BE49-F238E27FC236}">
                <a16:creationId xmlns:a16="http://schemas.microsoft.com/office/drawing/2014/main" id="{99899462-FC16-43B0-966B-FCA2634507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654295" y="478232"/>
            <a:ext cx="7034121" cy="5918673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0E8EAB2-CA71-47D6-B843-E4F2CF24B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0302" y="675252"/>
            <a:ext cx="5886454" cy="1802905"/>
          </a:xfrm>
        </p:spPr>
        <p:txBody>
          <a:bodyPr>
            <a:normAutofit/>
          </a:bodyPr>
          <a:lstStyle/>
          <a:p>
            <a:r>
              <a:rPr lang="cs-CZ" sz="5400" b="1">
                <a:solidFill>
                  <a:srgbClr val="FFFFFF"/>
                </a:solidFill>
              </a:rPr>
              <a:t>krab pobřežní </a:t>
            </a:r>
            <a:br>
              <a:rPr lang="cs-CZ" sz="5400" b="1">
                <a:solidFill>
                  <a:srgbClr val="FFFFFF"/>
                </a:solidFill>
              </a:rPr>
            </a:br>
            <a:r>
              <a:rPr lang="cs-CZ" sz="5400" b="1" i="1">
                <a:solidFill>
                  <a:srgbClr val="FFFFFF"/>
                </a:solidFill>
              </a:rPr>
              <a:t>(Carcinus maenas)</a:t>
            </a:r>
            <a:endParaRPr lang="cs-CZ" sz="5400" b="1">
              <a:solidFill>
                <a:srgbClr val="FFFFFF"/>
              </a:solidFill>
            </a:endParaRPr>
          </a:p>
        </p:txBody>
      </p:sp>
      <p:pic>
        <p:nvPicPr>
          <p:cNvPr id="8194" name="Picture 2" descr="Carcinus maenas - krab pobÅeÅ¾nÃ­">
            <a:extLst>
              <a:ext uri="{FF2B5EF4-FFF2-40B4-BE49-F238E27FC236}">
                <a16:creationId xmlns:a16="http://schemas.microsoft.com/office/drawing/2014/main" id="{FA90FFB7-735E-4042-B267-756EC2B52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886" y="522551"/>
            <a:ext cx="3662730" cy="2701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199" name="Straight Connector 74">
            <a:extLst>
              <a:ext uri="{FF2B5EF4-FFF2-40B4-BE49-F238E27FC236}">
                <a16:creationId xmlns:a16="http://schemas.microsoft.com/office/drawing/2014/main" id="{AAFEA932-2DF1-410C-A00A-7A1E7DBF75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30098" y="2639023"/>
            <a:ext cx="4562441" cy="0"/>
          </a:xfrm>
          <a:prstGeom prst="line">
            <a:avLst/>
          </a:prstGeom>
          <a:ln w="2222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6" name="Picture 4" descr="Carcinus maenas - krab pobÅeÅ¾nÃ­">
            <a:extLst>
              <a:ext uri="{FF2B5EF4-FFF2-40B4-BE49-F238E27FC236}">
                <a16:creationId xmlns:a16="http://schemas.microsoft.com/office/drawing/2014/main" id="{3C92EE7D-53CC-407C-815F-32C61E156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886" y="3835145"/>
            <a:ext cx="3662730" cy="2298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A00758-11BD-4E56-88DB-FAE090AB88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99889"/>
            <a:ext cx="6153340" cy="2987543"/>
          </a:xfrm>
        </p:spPr>
        <p:txBody>
          <a:bodyPr anchor="t">
            <a:normAutofit/>
          </a:bodyPr>
          <a:lstStyle/>
          <a:p>
            <a:r>
              <a:rPr lang="cs-CZ" sz="3600">
                <a:solidFill>
                  <a:srgbClr val="FFFFFF"/>
                </a:solidFill>
              </a:rPr>
              <a:t>evropská moře</a:t>
            </a:r>
          </a:p>
          <a:p>
            <a:r>
              <a:rPr lang="cs-CZ" sz="3600">
                <a:solidFill>
                  <a:srgbClr val="FFFFFF"/>
                </a:solidFill>
              </a:rPr>
              <a:t>zadeček zahnutý pod širokou hlavohrudí</a:t>
            </a:r>
          </a:p>
          <a:p>
            <a:pPr marL="0" indent="0">
              <a:buNone/>
            </a:pPr>
            <a:endParaRPr lang="cs-CZ"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822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99899462-FC16-43B0-966B-FCA2634507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654295" y="478232"/>
            <a:ext cx="7034121" cy="5918673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E2E6211-DC0F-4EA6-ACCE-98129BB30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661187"/>
            <a:ext cx="5638994" cy="1816970"/>
          </a:xfrm>
        </p:spPr>
        <p:txBody>
          <a:bodyPr>
            <a:noAutofit/>
          </a:bodyPr>
          <a:lstStyle/>
          <a:p>
            <a:r>
              <a:rPr lang="cs-CZ" sz="5400" b="1">
                <a:solidFill>
                  <a:srgbClr val="FFFFFF"/>
                </a:solidFill>
              </a:rPr>
              <a:t>hrotnatka obecná </a:t>
            </a:r>
            <a:r>
              <a:rPr lang="cs-CZ" sz="5400" b="1" i="1">
                <a:solidFill>
                  <a:srgbClr val="FFFFFF"/>
                </a:solidFill>
              </a:rPr>
              <a:t>(Daphnia pulex)</a:t>
            </a:r>
            <a:endParaRPr lang="cs-CZ" sz="5400" b="1">
              <a:solidFill>
                <a:srgbClr val="FFFFFF"/>
              </a:solidFill>
            </a:endParaRPr>
          </a:p>
        </p:txBody>
      </p:sp>
      <p:pic>
        <p:nvPicPr>
          <p:cNvPr id="9220" name="Picture 4" descr="Daphnia pulex - hrotnatka obecnÃ¡">
            <a:extLst>
              <a:ext uri="{FF2B5EF4-FFF2-40B4-BE49-F238E27FC236}">
                <a16:creationId xmlns:a16="http://schemas.microsoft.com/office/drawing/2014/main" id="{3E46E41A-6188-4AF9-8AB9-790A36343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3045" y="478232"/>
            <a:ext cx="1820411" cy="2789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AAFEA932-2DF1-410C-A00A-7A1E7DBF75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30098" y="2639023"/>
            <a:ext cx="4562441" cy="0"/>
          </a:xfrm>
          <a:prstGeom prst="line">
            <a:avLst/>
          </a:prstGeom>
          <a:ln w="2222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8" name="Picture 2" descr="Daphnia pulex - hrotnatka obecnÃ¡">
            <a:extLst>
              <a:ext uri="{FF2B5EF4-FFF2-40B4-BE49-F238E27FC236}">
                <a16:creationId xmlns:a16="http://schemas.microsoft.com/office/drawing/2014/main" id="{C102B611-09D5-4524-BA17-AE50C490C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67406" y="3589867"/>
            <a:ext cx="2091690" cy="278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D40396F-9DBA-4A9C-8C51-027DCAFE7B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99889"/>
            <a:ext cx="6083001" cy="2987543"/>
          </a:xfrm>
        </p:spPr>
        <p:txBody>
          <a:bodyPr anchor="t">
            <a:normAutofit fontScale="92500" lnSpcReduction="10000"/>
          </a:bodyPr>
          <a:lstStyle/>
          <a:p>
            <a:pPr marL="609600" indent="-609600">
              <a:buFontTx/>
              <a:buNone/>
            </a:pPr>
            <a:r>
              <a:rPr lang="cs-CZ" sz="3600" i="1">
                <a:solidFill>
                  <a:srgbClr val="FFFFFF"/>
                </a:solidFill>
              </a:rPr>
              <a:t>tělo zploštělé z boku, chitinový krunýř</a:t>
            </a:r>
          </a:p>
          <a:p>
            <a:pPr marL="609600" indent="-609600">
              <a:buFontTx/>
              <a:buNone/>
            </a:pPr>
            <a:r>
              <a:rPr lang="cs-CZ" sz="3600" i="1">
                <a:solidFill>
                  <a:srgbClr val="FFFFFF"/>
                </a:solidFill>
              </a:rPr>
              <a:t>       - 2. pár tykadel delší – veslovací brvy (pohyb)</a:t>
            </a:r>
          </a:p>
          <a:p>
            <a:pPr marL="609600" indent="-609600">
              <a:buFontTx/>
              <a:buNone/>
            </a:pPr>
            <a:r>
              <a:rPr lang="cs-CZ" sz="3600" i="1">
                <a:solidFill>
                  <a:srgbClr val="FFFFFF"/>
                </a:solidFill>
              </a:rPr>
              <a:t>       - živí se planktonem, žije ve vodě</a:t>
            </a:r>
            <a:endParaRPr lang="cs-CZ" sz="3600" b="1" i="1" u="sng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253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8F7D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3F9FFDA-AEE8-4BFE-B61A-266640145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 fontScale="90000"/>
          </a:bodyPr>
          <a:lstStyle/>
          <a:p>
            <a:pPr algn="r"/>
            <a:r>
              <a:rPr lang="cs-CZ" sz="6000" b="1">
                <a:solidFill>
                  <a:srgbClr val="FFFFFF"/>
                </a:solidFill>
              </a:rPr>
              <a:t>obecná charakteristika</a:t>
            </a:r>
          </a:p>
        </p:txBody>
      </p:sp>
      <p:pic>
        <p:nvPicPr>
          <p:cNvPr id="13314" name="Picture 2" descr="VÃ½sledek obrÃ¡zku pro karapax korÃ½Å¡i">
            <a:extLst>
              <a:ext uri="{FF2B5EF4-FFF2-40B4-BE49-F238E27FC236}">
                <a16:creationId xmlns:a16="http://schemas.microsoft.com/office/drawing/2014/main" id="{ADA72D8B-D75D-47B5-9051-D7A751E224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2" r="1" b="4093"/>
          <a:stretch/>
        </p:blipFill>
        <p:spPr bwMode="auto">
          <a:xfrm>
            <a:off x="327547" y="321733"/>
            <a:ext cx="7058306" cy="410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546D14-1BEB-4A1C-8452-12F9FD0BF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9095" y="436098"/>
            <a:ext cx="4155358" cy="5956184"/>
          </a:xfrm>
        </p:spPr>
        <p:txBody>
          <a:bodyPr anchor="ctr"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asi 20 000 druhů</a:t>
            </a:r>
          </a:p>
          <a:p>
            <a:r>
              <a:rPr lang="cs-CZ">
                <a:solidFill>
                  <a:srgbClr val="FFFFFF"/>
                </a:solidFill>
              </a:rPr>
              <a:t>vodní i suchozemští</a:t>
            </a:r>
          </a:p>
          <a:p>
            <a:r>
              <a:rPr lang="cs-CZ">
                <a:solidFill>
                  <a:srgbClr val="FFFFFF"/>
                </a:solidFill>
              </a:rPr>
              <a:t>tělo</a:t>
            </a:r>
          </a:p>
          <a:p>
            <a:pPr lvl="1"/>
            <a:r>
              <a:rPr lang="cs-CZ" sz="2800">
                <a:solidFill>
                  <a:srgbClr val="FFFFFF"/>
                </a:solidFill>
              </a:rPr>
              <a:t>hlava, hruď, zadeček</a:t>
            </a:r>
          </a:p>
          <a:p>
            <a:r>
              <a:rPr lang="cs-CZ">
                <a:solidFill>
                  <a:srgbClr val="FFFFFF"/>
                </a:solidFill>
              </a:rPr>
              <a:t>KS</a:t>
            </a:r>
          </a:p>
          <a:p>
            <a:pPr lvl="1"/>
            <a:r>
              <a:rPr lang="cs-CZ" sz="2800">
                <a:solidFill>
                  <a:srgbClr val="FFFFFF"/>
                </a:solidFill>
              </a:rPr>
              <a:t>chitinová kutikula, krunýř (</a:t>
            </a:r>
            <a:r>
              <a:rPr lang="cs-CZ" sz="2800" b="1">
                <a:solidFill>
                  <a:srgbClr val="FFFFFF"/>
                </a:solidFill>
              </a:rPr>
              <a:t>karapax)</a:t>
            </a:r>
            <a:endParaRPr lang="cs-CZ" sz="2800">
              <a:solidFill>
                <a:srgbClr val="FFFFFF"/>
              </a:solidFill>
            </a:endParaRPr>
          </a:p>
          <a:p>
            <a:r>
              <a:rPr lang="cs-CZ">
                <a:solidFill>
                  <a:srgbClr val="FFFFFF"/>
                </a:solidFill>
              </a:rPr>
              <a:t>DS</a:t>
            </a:r>
          </a:p>
          <a:p>
            <a:pPr lvl="1"/>
            <a:r>
              <a:rPr lang="cs-CZ" sz="2800">
                <a:solidFill>
                  <a:srgbClr val="FFFFFF"/>
                </a:solidFill>
              </a:rPr>
              <a:t>primárně žábra nebo celý povrch těla</a:t>
            </a:r>
          </a:p>
          <a:p>
            <a:r>
              <a:rPr lang="cs-CZ">
                <a:solidFill>
                  <a:srgbClr val="FFFFFF"/>
                </a:solidFill>
              </a:rPr>
              <a:t>RS</a:t>
            </a:r>
          </a:p>
          <a:p>
            <a:pPr lvl="1"/>
            <a:r>
              <a:rPr lang="cs-CZ" sz="2800">
                <a:solidFill>
                  <a:srgbClr val="FFFFFF"/>
                </a:solidFill>
              </a:rPr>
              <a:t>gonochoristé</a:t>
            </a:r>
          </a:p>
        </p:txBody>
      </p:sp>
    </p:spTree>
    <p:extLst>
      <p:ext uri="{BB962C8B-B14F-4D97-AF65-F5344CB8AC3E}">
        <p14:creationId xmlns:p14="http://schemas.microsoft.com/office/powerpoint/2010/main" val="2423736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787D11-295A-4B64-BB9C-FE12B306D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u="sng"/>
              <a:t>kladogram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987C1FC-1AF9-41E5-A075-D5BD9F3CA20F}"/>
              </a:ext>
            </a:extLst>
          </p:cNvPr>
          <p:cNvSpPr txBox="1"/>
          <p:nvPr/>
        </p:nvSpPr>
        <p:spPr>
          <a:xfrm>
            <a:off x="4015408" y="1321356"/>
            <a:ext cx="4943061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800"/>
              <a:t>podkmen: korýši </a:t>
            </a:r>
            <a:r>
              <a:rPr lang="cs-CZ" sz="2800" i="1"/>
              <a:t>(crustaceae)</a:t>
            </a:r>
            <a:endParaRPr lang="cs-CZ" sz="280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7C82125-F351-4A17-BB93-4BEB983D06F2}"/>
              </a:ext>
            </a:extLst>
          </p:cNvPr>
          <p:cNvSpPr txBox="1"/>
          <p:nvPr/>
        </p:nvSpPr>
        <p:spPr>
          <a:xfrm>
            <a:off x="615895" y="2839538"/>
            <a:ext cx="216010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/>
              <a:t>třída: Lupenonožky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BB8EE838-47CD-4B2E-8F71-AF9E0C3C0C9E}"/>
              </a:ext>
            </a:extLst>
          </p:cNvPr>
          <p:cNvSpPr txBox="1"/>
          <p:nvPr/>
        </p:nvSpPr>
        <p:spPr>
          <a:xfrm>
            <a:off x="4551791" y="2882810"/>
            <a:ext cx="192852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/>
              <a:t>třída: klanonožci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8FCDB8FC-FAA0-42B0-8140-E953973FCCB8}"/>
              </a:ext>
            </a:extLst>
          </p:cNvPr>
          <p:cNvSpPr txBox="1"/>
          <p:nvPr/>
        </p:nvSpPr>
        <p:spPr>
          <a:xfrm>
            <a:off x="8256104" y="2882810"/>
            <a:ext cx="144448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/>
              <a:t>třída: rakovci</a:t>
            </a:r>
          </a:p>
        </p:txBody>
      </p: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09668455-85AD-4486-A9F7-9F4123FA1F7A}"/>
              </a:ext>
            </a:extLst>
          </p:cNvPr>
          <p:cNvCxnSpPr/>
          <p:nvPr/>
        </p:nvCxnSpPr>
        <p:spPr>
          <a:xfrm flipH="1">
            <a:off x="2160104" y="1844576"/>
            <a:ext cx="3366053" cy="87212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AD21F102-CD94-45F3-B05D-9642CE8706AC}"/>
              </a:ext>
            </a:extLst>
          </p:cNvPr>
          <p:cNvCxnSpPr>
            <a:cxnSpLocks/>
          </p:cNvCxnSpPr>
          <p:nvPr/>
        </p:nvCxnSpPr>
        <p:spPr>
          <a:xfrm flipH="1">
            <a:off x="5843588" y="1844576"/>
            <a:ext cx="252413" cy="103823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113A58B1-1202-4A5F-89FC-CFF94D83A2B3}"/>
              </a:ext>
            </a:extLst>
          </p:cNvPr>
          <p:cNvCxnSpPr>
            <a:cxnSpLocks/>
            <a:stCxn id="6" idx="2"/>
            <a:endCxn id="9" idx="0"/>
          </p:cNvCxnSpPr>
          <p:nvPr/>
        </p:nvCxnSpPr>
        <p:spPr>
          <a:xfrm>
            <a:off x="6486939" y="1844576"/>
            <a:ext cx="2491409" cy="103823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338" name="Picture 2" descr="VÃ½sledek obrÃ¡zku pro listonoh jarnÃ­">
            <a:extLst>
              <a:ext uri="{FF2B5EF4-FFF2-40B4-BE49-F238E27FC236}">
                <a16:creationId xmlns:a16="http://schemas.microsoft.com/office/drawing/2014/main" id="{DCB9C94A-54CB-447B-A5F6-310C77FA5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14" y="3398281"/>
            <a:ext cx="2014538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VÃ½sledek obrÃ¡zku pro hrotnatka obecnÃ¡">
            <a:extLst>
              <a:ext uri="{FF2B5EF4-FFF2-40B4-BE49-F238E27FC236}">
                <a16:creationId xmlns:a16="http://schemas.microsoft.com/office/drawing/2014/main" id="{00B4962E-38C6-45F4-BCC5-C66EBF747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374" y="4854033"/>
            <a:ext cx="1848078" cy="1376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VÃ½sledek obrÃ¡zku pro rak ÅÃ­ÄnÃ­">
            <a:extLst>
              <a:ext uri="{FF2B5EF4-FFF2-40B4-BE49-F238E27FC236}">
                <a16:creationId xmlns:a16="http://schemas.microsoft.com/office/drawing/2014/main" id="{FDC36FA7-1CDC-484C-B054-B5607F14B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017" y="3398281"/>
            <a:ext cx="2252661" cy="1621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VÃ½sledek obrÃ¡zku pro kreveta tygÅÃ­">
            <a:extLst>
              <a:ext uri="{FF2B5EF4-FFF2-40B4-BE49-F238E27FC236}">
                <a16:creationId xmlns:a16="http://schemas.microsoft.com/office/drawing/2014/main" id="{8BD92E49-512A-4AD3-91F3-7E1574512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017" y="5240797"/>
            <a:ext cx="2432876" cy="1621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6" name="Picture 10" descr="VÃ½sledek obrÃ¡zku pro buchanka obecnÃ¡">
            <a:extLst>
              <a:ext uri="{FF2B5EF4-FFF2-40B4-BE49-F238E27FC236}">
                <a16:creationId xmlns:a16="http://schemas.microsoft.com/office/drawing/2014/main" id="{0AEFCB30-37B0-4B9B-8387-B045420C4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819" y="3327523"/>
            <a:ext cx="2352675" cy="1763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8" name="Picture 12" descr="SouvisejÃ­cÃ­ obrÃ¡zek">
            <a:extLst>
              <a:ext uri="{FF2B5EF4-FFF2-40B4-BE49-F238E27FC236}">
                <a16:creationId xmlns:a16="http://schemas.microsoft.com/office/drawing/2014/main" id="{7D525032-1825-448E-AF0F-E9224D483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791" y="5301339"/>
            <a:ext cx="2014538" cy="1500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537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DB063D-AB9C-4544-A42F-4CC791934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321734"/>
            <a:ext cx="5725360" cy="2047345"/>
          </a:xfrm>
        </p:spPr>
        <p:txBody>
          <a:bodyPr>
            <a:normAutofit/>
          </a:bodyPr>
          <a:lstStyle/>
          <a:p>
            <a:r>
              <a:rPr lang="cs-CZ" sz="6000"/>
              <a:t>třída: </a:t>
            </a:r>
            <a:r>
              <a:rPr lang="cs-CZ" sz="7200" b="1"/>
              <a:t>lupenonožky</a:t>
            </a:r>
            <a:endParaRPr lang="cs-CZ" sz="6000" b="1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6B1565-1327-46A6-B3BE-2913592F2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461" y="2548467"/>
            <a:ext cx="5006339" cy="3628495"/>
          </a:xfrm>
        </p:spPr>
        <p:txBody>
          <a:bodyPr>
            <a:normAutofit/>
          </a:bodyPr>
          <a:lstStyle/>
          <a:p>
            <a:r>
              <a:rPr lang="cs-CZ" sz="3600"/>
              <a:t>žábronožka letní </a:t>
            </a:r>
          </a:p>
          <a:p>
            <a:pPr marL="457200" lvl="1" indent="0">
              <a:buNone/>
            </a:pPr>
            <a:r>
              <a:rPr lang="cs-CZ" sz="3200" i="1"/>
              <a:t>(Branchipus schaefferi)</a:t>
            </a:r>
            <a:endParaRPr lang="cs-CZ" sz="3200"/>
          </a:p>
          <a:p>
            <a:r>
              <a:rPr lang="cs-CZ" sz="3600"/>
              <a:t>listonoh jarní </a:t>
            </a:r>
          </a:p>
          <a:p>
            <a:pPr marL="457200" lvl="1" indent="0">
              <a:buNone/>
            </a:pPr>
            <a:r>
              <a:rPr lang="cs-CZ" sz="3200" i="1"/>
              <a:t>(Lepidurus apus)</a:t>
            </a:r>
            <a:endParaRPr lang="cs-CZ" sz="3200"/>
          </a:p>
          <a:p>
            <a:r>
              <a:rPr lang="cs-CZ" sz="3600"/>
              <a:t>hrotnatka obecná </a:t>
            </a:r>
          </a:p>
          <a:p>
            <a:pPr marL="457200" lvl="1" indent="0">
              <a:buNone/>
            </a:pPr>
            <a:r>
              <a:rPr lang="cs-CZ" sz="3200" i="1"/>
              <a:t>(Daphnia pulex)</a:t>
            </a:r>
            <a:endParaRPr lang="cs-CZ" sz="320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03713C1-2FB2-413B-BF91-3AE41726F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0991" y="3474720"/>
            <a:ext cx="6100914" cy="3383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90795B4D-5022-4A7F-A01D-8D880B7CD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99584" y="0"/>
            <a:ext cx="6192415" cy="6858000"/>
          </a:xfrm>
          <a:prstGeom prst="rect">
            <a:avLst/>
          </a:prstGeom>
          <a:solidFill>
            <a:schemeClr val="tx1">
              <a:lumMod val="85000"/>
              <a:lumOff val="1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AFD19018-DE7C-4796-ADF2-AD2EB0FC0D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0"/>
            <a:ext cx="3002281" cy="3383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30" name="Picture 6" descr="Daphnia pulex - hrotnatka obecnÃ¡">
            <a:extLst>
              <a:ext uri="{FF2B5EF4-FFF2-40B4-BE49-F238E27FC236}">
                <a16:creationId xmlns:a16="http://schemas.microsoft.com/office/drawing/2014/main" id="{9EFDDFD9-B803-4202-85DA-53EDA0DF7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5636" y="321734"/>
            <a:ext cx="2054860" cy="2739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id="{B1A0A2C2-4F85-44AF-8708-8DCA4B550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9624" y="0"/>
            <a:ext cx="3002281" cy="3383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Branchipus schaefferi - Å¾Ã¡bronoÅ¾ka letnÃ­">
            <a:extLst>
              <a:ext uri="{FF2B5EF4-FFF2-40B4-BE49-F238E27FC236}">
                <a16:creationId xmlns:a16="http://schemas.microsoft.com/office/drawing/2014/main" id="{642E2D8A-31C2-401E-B9C2-D9C3A584C2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02775" y="799111"/>
            <a:ext cx="2364317" cy="1785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epidurus apus - listonoh jarnÃ­">
            <a:extLst>
              <a:ext uri="{FF2B5EF4-FFF2-40B4-BE49-F238E27FC236}">
                <a16:creationId xmlns:a16="http://schemas.microsoft.com/office/drawing/2014/main" id="{8D28BD6C-44C9-43A2-A92B-317F6BCC4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37401" y="3796452"/>
            <a:ext cx="3413197" cy="255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6042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E495FC-1E7B-49C4-932A-0DD93355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675" y="342696"/>
            <a:ext cx="6387102" cy="1325563"/>
          </a:xfrm>
        </p:spPr>
        <p:txBody>
          <a:bodyPr>
            <a:normAutofit fontScale="90000"/>
          </a:bodyPr>
          <a:lstStyle/>
          <a:p>
            <a:r>
              <a:rPr lang="cs-CZ" sz="8000" b="1"/>
              <a:t>třída: klanonožci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C5FFE8-174E-407B-A556-835D263E70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626" y="2025748"/>
            <a:ext cx="7214523" cy="3929444"/>
          </a:xfrm>
        </p:spPr>
        <p:txBody>
          <a:bodyPr anchor="t">
            <a:normAutofit/>
          </a:bodyPr>
          <a:lstStyle/>
          <a:p>
            <a:r>
              <a:rPr lang="cs-CZ" sz="3600" b="1"/>
              <a:t>charakteristika</a:t>
            </a:r>
          </a:p>
          <a:p>
            <a:r>
              <a:rPr lang="cs-CZ" sz="3600"/>
              <a:t>sladkovodní i mořští</a:t>
            </a:r>
          </a:p>
          <a:p>
            <a:r>
              <a:rPr lang="cs-CZ" sz="3600"/>
              <a:t>drobní živočichové</a:t>
            </a:r>
          </a:p>
          <a:p>
            <a:r>
              <a:rPr lang="cs-CZ" sz="3600"/>
              <a:t>potrava – plankton</a:t>
            </a:r>
          </a:p>
          <a:p>
            <a:r>
              <a:rPr lang="cs-CZ" sz="3600"/>
              <a:t>zástupci: řád Buchanky </a:t>
            </a:r>
            <a:r>
              <a:rPr lang="cs-CZ" sz="3600" i="1"/>
              <a:t>(Cyclopoida)</a:t>
            </a:r>
            <a:endParaRPr lang="cs-CZ" sz="360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1445B8C-D724-4F73-AB77-3CCE4E822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20963"/>
            <a:ext cx="4657345" cy="6816065"/>
          </a:xfrm>
          <a:prstGeom prst="rect">
            <a:avLst/>
          </a:prstGeom>
          <a:solidFill>
            <a:schemeClr val="bg1">
              <a:lumMod val="95000"/>
              <a:lumOff val="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2" name="Picture 4" descr="VÃ½sledek obrÃ¡zku pro buchanka cyclopoida">
            <a:extLst>
              <a:ext uri="{FF2B5EF4-FFF2-40B4-BE49-F238E27FC236}">
                <a16:creationId xmlns:a16="http://schemas.microsoft.com/office/drawing/2014/main" id="{8588393D-047E-4EDE-9426-0855E771B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8825" y="342696"/>
            <a:ext cx="3706500" cy="27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99905336-A7CD-4C75-9E77-C704674F40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73347" y="3429000"/>
            <a:ext cx="1597456" cy="0"/>
          </a:xfrm>
          <a:prstGeom prst="line">
            <a:avLst/>
          </a:prstGeom>
          <a:ln w="50800"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VÃ½sledek obrÃ¡zku pro buchanka cyclopoida">
            <a:extLst>
              <a:ext uri="{FF2B5EF4-FFF2-40B4-BE49-F238E27FC236}">
                <a16:creationId xmlns:a16="http://schemas.microsoft.com/office/drawing/2014/main" id="{5041002D-5DAA-4038-A5A4-91D5331EDD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13018" y="3735414"/>
            <a:ext cx="1918113" cy="277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8905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C96B4A-5AE8-45F1-9EC9-212A90767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1444" y="145774"/>
            <a:ext cx="5602356" cy="2300700"/>
          </a:xfrm>
        </p:spPr>
        <p:txBody>
          <a:bodyPr>
            <a:normAutofit/>
          </a:bodyPr>
          <a:lstStyle/>
          <a:p>
            <a:pPr algn="ctr"/>
            <a:r>
              <a:rPr lang="cs-CZ" sz="5400" b="1"/>
              <a:t>buchanka obecná </a:t>
            </a:r>
            <a:r>
              <a:rPr lang="cs-CZ" sz="5400" b="1" i="1"/>
              <a:t>(Cyclops strenuus)</a:t>
            </a:r>
            <a:endParaRPr lang="cs-CZ" sz="5400" b="1"/>
          </a:p>
        </p:txBody>
      </p:sp>
      <p:sp>
        <p:nvSpPr>
          <p:cNvPr id="71" name="Freeform 6">
            <a:extLst>
              <a:ext uri="{FF2B5EF4-FFF2-40B4-BE49-F238E27FC236}">
                <a16:creationId xmlns:a16="http://schemas.microsoft.com/office/drawing/2014/main" id="{B6C29DB0-17E9-42FF-986E-0B7F493F4D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2199584" y="1685652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Freeform 6">
            <a:extLst>
              <a:ext uri="{FF2B5EF4-FFF2-40B4-BE49-F238E27FC236}">
                <a16:creationId xmlns:a16="http://schemas.microsoft.com/office/drawing/2014/main" id="{115AD956-A5B6-4760-B8B2-11E2DF6B0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52858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10242" name="Picture 2" descr="VÃ½sledek obrÃ¡zku pro buchanka obecnÃ¡">
            <a:extLst>
              <a:ext uri="{FF2B5EF4-FFF2-40B4-BE49-F238E27FC236}">
                <a16:creationId xmlns:a16="http://schemas.microsoft.com/office/drawing/2014/main" id="{AD560E4B-02A5-499F-BE45-9A028859B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80173" y="1535720"/>
            <a:ext cx="3267942" cy="3777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18B64FB-7B3C-493F-B330-0494449AC4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1158" y="2706865"/>
            <a:ext cx="5383652" cy="3470097"/>
          </a:xfrm>
        </p:spPr>
        <p:txBody>
          <a:bodyPr>
            <a:normAutofit/>
          </a:bodyPr>
          <a:lstStyle/>
          <a:p>
            <a:r>
              <a:rPr lang="cs-CZ" sz="3200"/>
              <a:t>podlouhlé článkovité tělo</a:t>
            </a:r>
          </a:p>
          <a:p>
            <a:r>
              <a:rPr lang="cs-CZ" sz="3200"/>
              <a:t>hlavohruď – chitinový krunýř</a:t>
            </a:r>
          </a:p>
        </p:txBody>
      </p:sp>
    </p:spTree>
    <p:extLst>
      <p:ext uri="{BB962C8B-B14F-4D97-AF65-F5344CB8AC3E}">
        <p14:creationId xmlns:p14="http://schemas.microsoft.com/office/powerpoint/2010/main" val="1072862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40AE53-90F8-45F6-BB9E-F87BC1475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908" y="168812"/>
            <a:ext cx="5108363" cy="2200267"/>
          </a:xfrm>
        </p:spPr>
        <p:txBody>
          <a:bodyPr>
            <a:normAutofit fontScale="90000"/>
          </a:bodyPr>
          <a:lstStyle/>
          <a:p>
            <a:r>
              <a:rPr lang="cs-CZ" sz="8000" b="1"/>
              <a:t>třída: rakovci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EA289B-59C1-47F3-8803-D39C896ED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908" y="2152357"/>
            <a:ext cx="5583332" cy="4024605"/>
          </a:xfrm>
        </p:spPr>
        <p:txBody>
          <a:bodyPr>
            <a:normAutofit/>
          </a:bodyPr>
          <a:lstStyle/>
          <a:p>
            <a:r>
              <a:rPr lang="cs-CZ" b="1"/>
              <a:t>charakteristika</a:t>
            </a:r>
          </a:p>
          <a:p>
            <a:r>
              <a:rPr lang="cs-CZ"/>
              <a:t>pevný krunýř (často karapax)</a:t>
            </a:r>
          </a:p>
          <a:p>
            <a:r>
              <a:rPr lang="cs-CZ"/>
              <a:t>končetiny i na zadečkových článcích</a:t>
            </a:r>
          </a:p>
          <a:p>
            <a:r>
              <a:rPr lang="cs-CZ"/>
              <a:t>někteří klepeta </a:t>
            </a:r>
            <a:r>
              <a:rPr lang="cs-CZ" i="1"/>
              <a:t>(řád desetinožci)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03713C1-2FB2-413B-BF91-3AE41726F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0991" y="3474720"/>
            <a:ext cx="6100914" cy="3383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90795B4D-5022-4A7F-A01D-8D880B7CD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99584" y="0"/>
            <a:ext cx="6192415" cy="6858000"/>
          </a:xfrm>
          <a:prstGeom prst="rect">
            <a:avLst/>
          </a:prstGeom>
          <a:solidFill>
            <a:schemeClr val="tx1">
              <a:lumMod val="85000"/>
              <a:lumOff val="1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AFD19018-DE7C-4796-ADF2-AD2EB0FC0D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0"/>
            <a:ext cx="3002281" cy="3383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8" name="Picture 6" descr="VÃ½sledek obrÃ¡zku pro klepeta">
            <a:extLst>
              <a:ext uri="{FF2B5EF4-FFF2-40B4-BE49-F238E27FC236}">
                <a16:creationId xmlns:a16="http://schemas.microsoft.com/office/drawing/2014/main" id="{CEBF42B1-91F4-4128-997F-11D614DDE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5636" y="321734"/>
            <a:ext cx="2054860" cy="2739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id="{B1A0A2C2-4F85-44AF-8708-8DCA4B550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9624" y="0"/>
            <a:ext cx="3002281" cy="3383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6" name="Picture 4" descr="VÃ½sledek obrÃ¡zku pro karapax astacus">
            <a:extLst>
              <a:ext uri="{FF2B5EF4-FFF2-40B4-BE49-F238E27FC236}">
                <a16:creationId xmlns:a16="http://schemas.microsoft.com/office/drawing/2014/main" id="{4D04ED16-9DD7-440B-A904-BCE10A95F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02775" y="849353"/>
            <a:ext cx="2364317" cy="168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VÃ½sledek obrÃ¡zku pro karapax">
            <a:extLst>
              <a:ext uri="{FF2B5EF4-FFF2-40B4-BE49-F238E27FC236}">
                <a16:creationId xmlns:a16="http://schemas.microsoft.com/office/drawing/2014/main" id="{EC4B1B49-41D1-43BD-9C50-FC9AE4551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26473" y="3796452"/>
            <a:ext cx="3835053" cy="255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6877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145F55-D2A1-4EFD-B880-925D7B53C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2418" y="212035"/>
            <a:ext cx="5761382" cy="2234439"/>
          </a:xfrm>
        </p:spPr>
        <p:txBody>
          <a:bodyPr>
            <a:normAutofit/>
          </a:bodyPr>
          <a:lstStyle/>
          <a:p>
            <a:pPr algn="ctr"/>
            <a:r>
              <a:rPr lang="cs-CZ" sz="5400" b="1"/>
              <a:t>rak říční </a:t>
            </a:r>
            <a:br>
              <a:rPr lang="cs-CZ" sz="5400" b="1"/>
            </a:br>
            <a:r>
              <a:rPr lang="cs-CZ" sz="5400" b="1" i="1"/>
              <a:t>(Astacus astacus)</a:t>
            </a:r>
            <a:endParaRPr lang="cs-CZ" sz="5400" b="1"/>
          </a:p>
        </p:txBody>
      </p:sp>
      <p:sp>
        <p:nvSpPr>
          <p:cNvPr id="135" name="Freeform 6">
            <a:extLst>
              <a:ext uri="{FF2B5EF4-FFF2-40B4-BE49-F238E27FC236}">
                <a16:creationId xmlns:a16="http://schemas.microsoft.com/office/drawing/2014/main" id="{B6C29DB0-17E9-42FF-986E-0B7F493F4D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2199584" y="1685652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7" name="Freeform 6">
            <a:extLst>
              <a:ext uri="{FF2B5EF4-FFF2-40B4-BE49-F238E27FC236}">
                <a16:creationId xmlns:a16="http://schemas.microsoft.com/office/drawing/2014/main" id="{115AD956-A5B6-4760-B8B2-11E2DF6B0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52858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5122" name="Picture 2" descr="VÃ½sledek obrÃ¡zku pro stavba tÄla raka">
            <a:extLst>
              <a:ext uri="{FF2B5EF4-FFF2-40B4-BE49-F238E27FC236}">
                <a16:creationId xmlns:a16="http://schemas.microsoft.com/office/drawing/2014/main" id="{3E33DA8E-97BB-417B-B08C-29164A5851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80173" y="2431839"/>
            <a:ext cx="3267942" cy="1985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599491-14FB-4537-ACF3-32E855270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9" y="2027583"/>
            <a:ext cx="6003235" cy="4618382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cs-CZ" sz="2000"/>
              <a:t>často v čistých vodách</a:t>
            </a:r>
          </a:p>
          <a:p>
            <a:r>
              <a:rPr lang="cs-CZ" sz="2000" b="1"/>
              <a:t>hlavohruď</a:t>
            </a:r>
            <a:r>
              <a:rPr lang="cs-CZ" sz="2000"/>
              <a:t> – </a:t>
            </a:r>
            <a:r>
              <a:rPr lang="cs-CZ" sz="2000" i="1"/>
              <a:t>krunýř</a:t>
            </a:r>
            <a:r>
              <a:rPr lang="cs-CZ" sz="2000"/>
              <a:t> - vnější kostra, svléká ho</a:t>
            </a:r>
          </a:p>
          <a:p>
            <a:pPr>
              <a:buFontTx/>
              <a:buNone/>
            </a:pPr>
            <a:r>
              <a:rPr lang="cs-CZ" sz="2000"/>
              <a:t>                                     - 2 páry </a:t>
            </a:r>
            <a:r>
              <a:rPr lang="cs-CZ" sz="2000" i="1"/>
              <a:t>tykadel</a:t>
            </a:r>
            <a:r>
              <a:rPr lang="cs-CZ" sz="2000"/>
              <a:t>(1.pár kratší)</a:t>
            </a:r>
          </a:p>
          <a:p>
            <a:r>
              <a:rPr lang="cs-CZ" sz="2000" i="1"/>
              <a:t>článkované končetiny</a:t>
            </a:r>
            <a:r>
              <a:rPr lang="cs-CZ" sz="2000"/>
              <a:t> - 1pár kráčivých noh (zakončen klepety)                                              </a:t>
            </a:r>
          </a:p>
          <a:p>
            <a:pPr>
              <a:buNone/>
            </a:pPr>
            <a:r>
              <a:rPr lang="cs-CZ" sz="2000"/>
              <a:t>                                        - 4 páry končetin –   pohyb po dně</a:t>
            </a:r>
          </a:p>
          <a:p>
            <a:pPr>
              <a:buFontTx/>
              <a:buNone/>
            </a:pPr>
            <a:r>
              <a:rPr lang="cs-CZ" sz="2000"/>
              <a:t>                                         -</a:t>
            </a:r>
            <a:r>
              <a:rPr lang="cs-CZ" sz="2000" i="1"/>
              <a:t>ústní otvor</a:t>
            </a:r>
            <a:r>
              <a:rPr lang="cs-CZ" sz="2000"/>
              <a:t> - z kusadel a čelistí                                                        </a:t>
            </a:r>
          </a:p>
          <a:p>
            <a:r>
              <a:rPr lang="cs-CZ" sz="2000" b="1"/>
              <a:t>zadeček</a:t>
            </a:r>
            <a:r>
              <a:rPr lang="cs-CZ" sz="2000"/>
              <a:t> – článkovaný – za posledním je ocasní ploutvička</a:t>
            </a:r>
          </a:p>
          <a:p>
            <a:endParaRPr lang="cs-CZ" sz="1700"/>
          </a:p>
        </p:txBody>
      </p:sp>
    </p:spTree>
    <p:extLst>
      <p:ext uri="{BB962C8B-B14F-4D97-AF65-F5344CB8AC3E}">
        <p14:creationId xmlns:p14="http://schemas.microsoft.com/office/powerpoint/2010/main" val="4198484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D251DE-6F62-4001-A338-FFDD5773D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cs-CZ" sz="6000" b="1"/>
              <a:t>stavba těla</a:t>
            </a:r>
          </a:p>
        </p:txBody>
      </p:sp>
      <p:pic>
        <p:nvPicPr>
          <p:cNvPr id="4098" name="Picture 2" descr="VÃ½sledek obrÃ¡zku pro astacus astacus">
            <a:extLst>
              <a:ext uri="{FF2B5EF4-FFF2-40B4-BE49-F238E27FC236}">
                <a16:creationId xmlns:a16="http://schemas.microsoft.com/office/drawing/2014/main" id="{43D1E0C5-0C75-4FEA-A6C1-DE74346783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84"/>
          <a:stretch/>
        </p:blipFill>
        <p:spPr bwMode="auto">
          <a:xfrm rot="16200000">
            <a:off x="-1111204" y="1111204"/>
            <a:ext cx="6858000" cy="463559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AEA9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F6C0D9-3F1D-4F15-AA88-999CD201BD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314807"/>
            <a:ext cx="6949904" cy="4409527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None/>
            </a:pPr>
            <a:r>
              <a:rPr lang="cs-CZ" sz="3000" i="1" u="sng"/>
              <a:t>TS </a:t>
            </a:r>
            <a:r>
              <a:rPr lang="cs-CZ" sz="3000"/>
              <a:t>- plně vyvinuta  (všežravec)</a:t>
            </a:r>
            <a:endParaRPr lang="cs-CZ" sz="3000" i="1" u="sng"/>
          </a:p>
          <a:p>
            <a:pPr>
              <a:buFontTx/>
              <a:buNone/>
            </a:pPr>
            <a:r>
              <a:rPr lang="cs-CZ" sz="3000" i="1" u="sng"/>
              <a:t>CS</a:t>
            </a:r>
            <a:r>
              <a:rPr lang="cs-CZ" sz="3000"/>
              <a:t> - </a:t>
            </a:r>
            <a:r>
              <a:rPr lang="cs-CZ" sz="3000" i="1"/>
              <a:t>otevřená</a:t>
            </a:r>
            <a:endParaRPr lang="cs-CZ" sz="3000"/>
          </a:p>
          <a:p>
            <a:pPr>
              <a:buFontTx/>
              <a:buNone/>
            </a:pPr>
            <a:r>
              <a:rPr lang="cs-CZ" sz="3000"/>
              <a:t>          - </a:t>
            </a:r>
            <a:r>
              <a:rPr lang="cs-CZ" sz="3000" i="1"/>
              <a:t>vakovité srdce</a:t>
            </a:r>
            <a:r>
              <a:rPr lang="cs-CZ" sz="3000"/>
              <a:t> (v hlavohrudi)</a:t>
            </a:r>
            <a:endParaRPr lang="cs-CZ" sz="3000" i="1" u="sng"/>
          </a:p>
          <a:p>
            <a:pPr>
              <a:buFontTx/>
              <a:buNone/>
            </a:pPr>
            <a:r>
              <a:rPr lang="cs-CZ" sz="3000" i="1" u="sng"/>
              <a:t>DS</a:t>
            </a:r>
            <a:r>
              <a:rPr lang="cs-CZ" sz="3000"/>
              <a:t> - </a:t>
            </a:r>
            <a:r>
              <a:rPr lang="cs-CZ" sz="3000" i="1"/>
              <a:t>žábry</a:t>
            </a:r>
            <a:endParaRPr lang="cs-CZ" sz="3000" i="1" u="sng"/>
          </a:p>
          <a:p>
            <a:pPr>
              <a:buFontTx/>
              <a:buNone/>
            </a:pPr>
            <a:r>
              <a:rPr lang="cs-CZ" sz="3000" i="1" u="sng"/>
              <a:t>NS</a:t>
            </a:r>
            <a:r>
              <a:rPr lang="cs-CZ" sz="3000"/>
              <a:t> - </a:t>
            </a:r>
            <a:r>
              <a:rPr lang="cs-CZ" sz="3000" i="1"/>
              <a:t>žebříčkovitá</a:t>
            </a:r>
            <a:endParaRPr lang="cs-CZ" sz="3000" i="1" u="sng"/>
          </a:p>
          <a:p>
            <a:pPr>
              <a:buFontTx/>
              <a:buNone/>
            </a:pPr>
            <a:r>
              <a:rPr lang="cs-CZ" sz="3000" i="1"/>
              <a:t>SO: </a:t>
            </a:r>
            <a:r>
              <a:rPr lang="cs-CZ" sz="3000"/>
              <a:t>delší tykadla - hmat</a:t>
            </a:r>
            <a:endParaRPr lang="cs-CZ" sz="3000" i="1"/>
          </a:p>
          <a:p>
            <a:pPr>
              <a:buFontTx/>
              <a:buNone/>
            </a:pPr>
            <a:r>
              <a:rPr lang="cs-CZ" sz="3000" i="1"/>
              <a:t>	   </a:t>
            </a:r>
            <a:r>
              <a:rPr lang="cs-CZ" sz="3000"/>
              <a:t>kratší tykadla - čich</a:t>
            </a:r>
            <a:endParaRPr lang="cs-CZ" sz="3000" i="1"/>
          </a:p>
          <a:p>
            <a:pPr>
              <a:buFontTx/>
              <a:buNone/>
            </a:pPr>
            <a:r>
              <a:rPr lang="cs-CZ" sz="3000" i="1"/>
              <a:t>	   složené oči</a:t>
            </a:r>
          </a:p>
          <a:p>
            <a:pPr>
              <a:buFontTx/>
              <a:buNone/>
            </a:pPr>
            <a:r>
              <a:rPr lang="cs-CZ" sz="3000" i="1"/>
              <a:t>       statocysta</a:t>
            </a:r>
            <a:r>
              <a:rPr lang="cs-CZ" sz="3000"/>
              <a:t> - informuje raka o poloze těla</a:t>
            </a:r>
            <a:endParaRPr lang="cs-CZ" sz="3000" i="1" u="sng"/>
          </a:p>
          <a:p>
            <a:pPr>
              <a:buFontTx/>
              <a:buNone/>
            </a:pPr>
            <a:r>
              <a:rPr lang="cs-CZ" sz="3000" i="1" u="sng"/>
              <a:t>RS</a:t>
            </a:r>
            <a:r>
              <a:rPr lang="cs-CZ" sz="3000"/>
              <a:t> - odděleného pohlaví</a:t>
            </a:r>
            <a:endParaRPr lang="cs-CZ" sz="3000" i="1"/>
          </a:p>
          <a:p>
            <a:endParaRPr lang="cs-CZ" sz="1700"/>
          </a:p>
        </p:txBody>
      </p:sp>
    </p:spTree>
    <p:extLst>
      <p:ext uri="{BB962C8B-B14F-4D97-AF65-F5344CB8AC3E}">
        <p14:creationId xmlns:p14="http://schemas.microsoft.com/office/powerpoint/2010/main" val="44797178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215</Words>
  <Application>Microsoft Office PowerPoint</Application>
  <PresentationFormat>Širokoúhlá obrazovka</PresentationFormat>
  <Paragraphs>72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Motiv Office</vt:lpstr>
      <vt:lpstr>Podkmen: korýši</vt:lpstr>
      <vt:lpstr>obecná charakteristika</vt:lpstr>
      <vt:lpstr>kladogram</vt:lpstr>
      <vt:lpstr>třída: lupenonožky</vt:lpstr>
      <vt:lpstr>třída: klanonožci</vt:lpstr>
      <vt:lpstr>buchanka obecná (Cyclops strenuus)</vt:lpstr>
      <vt:lpstr>třída: rakovci</vt:lpstr>
      <vt:lpstr>rak říční  (Astacus astacus)</vt:lpstr>
      <vt:lpstr>stavba těla</vt:lpstr>
      <vt:lpstr>rak bahenní (Pontastacus leptodactylus)</vt:lpstr>
      <vt:lpstr>humr evropský (Homarus gammarus)</vt:lpstr>
      <vt:lpstr>krab pobřežní  (Carcinus maenas)</vt:lpstr>
      <vt:lpstr>hrotnatka obecná (Daphnia pulex)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Podkmen: korýši</dc:title>
  <dc:creator>Michal Dáňa</dc:creator>
  <cp:lastModifiedBy>Michal Dáňa</cp:lastModifiedBy>
  <cp:revision>2</cp:revision>
  <dcterms:created xsi:type="dcterms:W3CDTF">2019-04-14T19:07:21Z</dcterms:created>
  <dcterms:modified xsi:type="dcterms:W3CDTF">2019-04-14T19:21:32Z</dcterms:modified>
</cp:coreProperties>
</file>