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295" r:id="rId46"/>
    <p:sldId id="301" r:id="rId47"/>
    <p:sldId id="302" r:id="rId48"/>
    <p:sldId id="303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68" r:id="rId114"/>
    <p:sldId id="369" r:id="rId115"/>
    <p:sldId id="370" r:id="rId116"/>
    <p:sldId id="373" r:id="rId117"/>
    <p:sldId id="374" r:id="rId118"/>
    <p:sldId id="371" r:id="rId119"/>
    <p:sldId id="372" r:id="rId1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29E5F-FA2E-417D-BA35-169CBE80C488}" type="datetimeFigureOut">
              <a:rPr lang="cs-CZ" smtClean="0"/>
              <a:pPr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1E32-910F-4BF9-9E0C-FBEBC85E02D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</a:t>
            </a:r>
            <a:r>
              <a:rPr lang="cs-CZ" smtClean="0"/>
              <a:t>oznávačka savci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Michal Dáňa</a:t>
            </a:r>
          </a:p>
          <a:p>
            <a:r>
              <a:rPr lang="cs-CZ" smtClean="0"/>
              <a:t>ZŠ Holýšov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mtClean="0"/>
              <a:t>vakovlk psohlavý </a:t>
            </a:r>
            <a:r>
              <a:rPr lang="cs-CZ" i="1" smtClean="0"/>
              <a:t>(thylacinus cynocephalus)</a:t>
            </a:r>
            <a:r>
              <a:rPr lang="cs-CZ" smtClean="0"/>
              <a:t/>
            </a:r>
            <a:br>
              <a:rPr lang="cs-CZ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Thylacinus cynocephalus - vakovlk">
            <a:extLst>
              <a:ext uri="{FF2B5EF4-FFF2-40B4-BE49-F238E27FC236}">
                <a16:creationId xmlns="" xmlns:a16="http://schemas.microsoft.com/office/drawing/2014/main" id="{7BFEA25F-F267-4CFE-ADB0-51C75932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43100"/>
            <a:ext cx="5715000" cy="4914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rejsek obecný </a:t>
            </a:r>
            <a:r>
              <a:rPr lang="cs-CZ" i="1" smtClean="0"/>
              <a:t>(Sorex araneus)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Sorex araneus - rejsek obecn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01008"/>
            <a:ext cx="4355976" cy="2973680"/>
          </a:xfrm>
          <a:prstGeom prst="rect">
            <a:avLst/>
          </a:prstGeom>
          <a:noFill/>
        </p:spPr>
      </p:pic>
      <p:pic>
        <p:nvPicPr>
          <p:cNvPr id="13316" name="Picture 4" descr="Sorex araneus - rejsek obecn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3499148" cy="2624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22104"/>
            <a:ext cx="8229600" cy="1143000"/>
          </a:xfrm>
        </p:spPr>
        <p:txBody>
          <a:bodyPr/>
          <a:lstStyle/>
          <a:p>
            <a:r>
              <a:rPr lang="cs-CZ" smtClean="0"/>
              <a:t>p</a:t>
            </a:r>
            <a:r>
              <a:rPr lang="cs-CZ" smtClean="0"/>
              <a:t>rimáti - poloopice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maki trpasličí </a:t>
            </a:r>
            <a:r>
              <a:rPr lang="cs-CZ" i="1" smtClean="0"/>
              <a:t>(Microcebus </a:t>
            </a:r>
            <a:r>
              <a:rPr lang="cs-CZ" i="1" smtClean="0"/>
              <a:t>murinus</a:t>
            </a:r>
            <a:r>
              <a:rPr lang="cs-CZ" i="1" smtClean="0"/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Microcebus murinus - maki trpasliÄ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068960"/>
            <a:ext cx="4839494" cy="3419909"/>
          </a:xfrm>
          <a:prstGeom prst="rect">
            <a:avLst/>
          </a:prstGeom>
          <a:noFill/>
        </p:spPr>
      </p:pic>
      <p:pic>
        <p:nvPicPr>
          <p:cNvPr id="9220" name="Picture 4" descr="Microcebus murinus - maki trpasliÄ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4073368" cy="2769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lemur kata </a:t>
            </a:r>
            <a:r>
              <a:rPr lang="cs-CZ" i="1" smtClean="0"/>
              <a:t>(Lemur catta)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Lemur catta - lemur k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996386" cy="2657596"/>
          </a:xfrm>
          <a:prstGeom prst="rect">
            <a:avLst/>
          </a:prstGeom>
          <a:noFill/>
        </p:spPr>
      </p:pic>
      <p:pic>
        <p:nvPicPr>
          <p:cNvPr id="5" name="Picture 2" descr="Lemur catta - lemur k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84984"/>
            <a:ext cx="3847576" cy="2779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vari černobílý </a:t>
            </a:r>
            <a:r>
              <a:rPr lang="cs-CZ" i="1" smtClean="0"/>
              <a:t>(Varecia </a:t>
            </a:r>
            <a:r>
              <a:rPr lang="cs-CZ" i="1" smtClean="0"/>
              <a:t>variegata</a:t>
            </a:r>
            <a:r>
              <a:rPr lang="cs-CZ" i="1" smtClean="0"/>
              <a:t>)</a:t>
            </a:r>
            <a:endParaRPr lang="cs-CZ"/>
          </a:p>
        </p:txBody>
      </p:sp>
      <p:pic>
        <p:nvPicPr>
          <p:cNvPr id="5" name="Picture 2" descr="Varecia variegata - vari ÄernobÃ­l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996386" cy="2667587"/>
          </a:xfrm>
          <a:prstGeom prst="rect">
            <a:avLst/>
          </a:prstGeom>
          <a:noFill/>
        </p:spPr>
      </p:pic>
      <p:pic>
        <p:nvPicPr>
          <p:cNvPr id="6" name="Picture 4" descr="Varecia variegata variegata - vari ÄernobÃ­l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3575400" cy="2779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/>
          <a:lstStyle/>
          <a:p>
            <a:r>
              <a:rPr lang="cs-CZ" smtClean="0"/>
              <a:t>p</a:t>
            </a:r>
            <a:r>
              <a:rPr lang="cs-CZ" smtClean="0"/>
              <a:t>odřád: vyšší primáti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/>
          <a:lstStyle/>
          <a:p>
            <a:r>
              <a:rPr lang="cs-CZ" smtClean="0"/>
              <a:t>n</a:t>
            </a:r>
            <a:r>
              <a:rPr lang="cs-CZ" smtClean="0"/>
              <a:t>adčeleď úzkonosí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>
                <a:solidFill>
                  <a:srgbClr val="000000"/>
                </a:solidFill>
              </a:rPr>
              <a:t>pavián anubi </a:t>
            </a:r>
            <a:r>
              <a:rPr lang="cs-CZ" i="1" smtClean="0">
                <a:solidFill>
                  <a:srgbClr val="000000"/>
                </a:solidFill>
              </a:rPr>
              <a:t>(papio </a:t>
            </a:r>
            <a:r>
              <a:rPr lang="cs-CZ" i="1" smtClean="0">
                <a:solidFill>
                  <a:srgbClr val="000000"/>
                </a:solidFill>
              </a:rPr>
              <a:t>anubis</a:t>
            </a:r>
            <a:r>
              <a:rPr lang="cs-CZ" i="1" smtClean="0">
                <a:solidFill>
                  <a:srgbClr val="00000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803807" y="2421682"/>
            <a:ext cx="4650524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Papio anubis - paviÃ¡n anu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3240360" cy="3050567"/>
          </a:xfrm>
          <a:prstGeom prst="rect">
            <a:avLst/>
          </a:prstGeom>
          <a:noFill/>
        </p:spPr>
      </p:pic>
      <p:pic>
        <p:nvPicPr>
          <p:cNvPr id="4100" name="Picture 4" descr="Papio anubis - paviÃ¡n anu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83060"/>
            <a:ext cx="3449960" cy="5174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>
                <a:solidFill>
                  <a:srgbClr val="000000"/>
                </a:solidFill>
              </a:rPr>
              <a:t>kahau nosatý </a:t>
            </a:r>
            <a:r>
              <a:rPr lang="cs-CZ" i="1" smtClean="0">
                <a:solidFill>
                  <a:srgbClr val="000000"/>
                </a:solidFill>
              </a:rPr>
              <a:t>(Nasalis </a:t>
            </a:r>
            <a:r>
              <a:rPr lang="cs-CZ" i="1" smtClean="0">
                <a:solidFill>
                  <a:srgbClr val="000000"/>
                </a:solidFill>
              </a:rPr>
              <a:t>larvatus</a:t>
            </a:r>
            <a:r>
              <a:rPr lang="cs-CZ" i="1" smtClean="0">
                <a:solidFill>
                  <a:srgbClr val="00000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Nasalis larvatus - kahau nosat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548" y="3933056"/>
            <a:ext cx="4104452" cy="2528343"/>
          </a:xfrm>
          <a:prstGeom prst="rect">
            <a:avLst/>
          </a:prstGeom>
          <a:noFill/>
        </p:spPr>
      </p:pic>
      <p:pic>
        <p:nvPicPr>
          <p:cNvPr id="3076" name="Picture 4" descr="Nasalis larvatus - kahau nosat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918099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>
                <a:solidFill>
                  <a:srgbClr val="000000"/>
                </a:solidFill>
              </a:rPr>
              <a:t>mandril rýholící </a:t>
            </a:r>
            <a:r>
              <a:rPr lang="cs-CZ" i="1" smtClean="0">
                <a:solidFill>
                  <a:srgbClr val="000000"/>
                </a:solidFill>
              </a:rPr>
              <a:t>(Mandrillus </a:t>
            </a:r>
            <a:r>
              <a:rPr lang="cs-CZ" i="1" smtClean="0">
                <a:solidFill>
                  <a:srgbClr val="000000"/>
                </a:solidFill>
              </a:rPr>
              <a:t>sphinx</a:t>
            </a:r>
            <a:r>
              <a:rPr lang="cs-CZ" i="1" smtClean="0">
                <a:solidFill>
                  <a:srgbClr val="00000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Mandrillus sphinx - mandr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827724"/>
            <a:ext cx="3456384" cy="4723987"/>
          </a:xfrm>
          <a:prstGeom prst="rect">
            <a:avLst/>
          </a:prstGeom>
          <a:noFill/>
        </p:spPr>
      </p:pic>
      <p:pic>
        <p:nvPicPr>
          <p:cNvPr id="13316" name="Picture 4" descr="Mandrillus sphinx - mandr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336" y="2636912"/>
            <a:ext cx="4446058" cy="3711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vakokrt písečný </a:t>
            </a:r>
            <a:r>
              <a:rPr lang="cs-CZ" i="1" smtClean="0"/>
              <a:t>(notoryctes typhlops)</a:t>
            </a:r>
            <a:r>
              <a:rPr lang="cs-CZ" smtClean="0"/>
              <a:t/>
            </a:r>
            <a:br>
              <a:rPr lang="cs-CZ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Notoryctes typhlops - vakokrt pÃ­seÄnÃ½">
            <a:extLst>
              <a:ext uri="{FF2B5EF4-FFF2-40B4-BE49-F238E27FC236}">
                <a16:creationId xmlns="" xmlns:a16="http://schemas.microsoft.com/office/drawing/2014/main" id="{D94CBE33-89BD-49A7-8D9A-76BC5423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083171" cy="3555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150096"/>
            <a:ext cx="8229600" cy="1143000"/>
          </a:xfrm>
        </p:spPr>
        <p:txBody>
          <a:bodyPr/>
          <a:lstStyle/>
          <a:p>
            <a:r>
              <a:rPr lang="cs-CZ" smtClean="0"/>
              <a:t>n</a:t>
            </a:r>
            <a:r>
              <a:rPr lang="cs-CZ" smtClean="0"/>
              <a:t>adčeleď: ploskonosí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>
                <a:solidFill>
                  <a:srgbClr val="000000"/>
                </a:solidFill>
              </a:rPr>
              <a:t>kosman </a:t>
            </a:r>
            <a:r>
              <a:rPr lang="cs-CZ" smtClean="0">
                <a:solidFill>
                  <a:srgbClr val="000000"/>
                </a:solidFill>
              </a:rPr>
              <a:t>bělovousý </a:t>
            </a:r>
            <a:r>
              <a:rPr lang="cs-CZ" i="1" smtClean="0">
                <a:solidFill>
                  <a:srgbClr val="000000"/>
                </a:solidFill>
              </a:rPr>
              <a:t>(Callithrix </a:t>
            </a:r>
            <a:r>
              <a:rPr lang="cs-CZ" i="1" smtClean="0">
                <a:solidFill>
                  <a:srgbClr val="000000"/>
                </a:solidFill>
              </a:rPr>
              <a:t>jacchus</a:t>
            </a:r>
            <a:r>
              <a:rPr lang="cs-CZ" i="1" smtClean="0">
                <a:solidFill>
                  <a:srgbClr val="000000"/>
                </a:solidFill>
              </a:rPr>
              <a:t>)</a:t>
            </a:r>
            <a:endParaRPr lang="cs-CZ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pic>
        <p:nvPicPr>
          <p:cNvPr id="11266" name="Picture 2" descr="Callithrix jacchus - kosman bÄlovous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792610"/>
            <a:ext cx="3672408" cy="5065390"/>
          </a:xfrm>
          <a:prstGeom prst="rect">
            <a:avLst/>
          </a:prstGeom>
          <a:noFill/>
        </p:spPr>
      </p:pic>
      <p:pic>
        <p:nvPicPr>
          <p:cNvPr id="11268" name="Picture 4" descr="Callithrix jacchus - kosman bÄlovous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2132856"/>
            <a:ext cx="3150096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>
                <a:solidFill>
                  <a:srgbClr val="000000"/>
                </a:solidFill>
              </a:rPr>
              <a:t>vřešťan pláštíkový </a:t>
            </a:r>
            <a:r>
              <a:rPr lang="cs-CZ" i="1" smtClean="0">
                <a:solidFill>
                  <a:srgbClr val="000000"/>
                </a:solidFill>
              </a:rPr>
              <a:t>(Alouatta </a:t>
            </a:r>
            <a:r>
              <a:rPr lang="cs-CZ" i="1" smtClean="0">
                <a:solidFill>
                  <a:srgbClr val="000000"/>
                </a:solidFill>
              </a:rPr>
              <a:t>palliata</a:t>
            </a:r>
            <a:r>
              <a:rPr lang="cs-CZ" i="1" smtClean="0">
                <a:solidFill>
                  <a:srgbClr val="00000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Alouatta palliata - vÅeÅ¡Å¥an plÃ¡Å¡tÃ­kov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50707"/>
            <a:ext cx="4235624" cy="3007293"/>
          </a:xfrm>
          <a:prstGeom prst="rect">
            <a:avLst/>
          </a:prstGeom>
          <a:noFill/>
        </p:spPr>
      </p:pic>
      <p:pic>
        <p:nvPicPr>
          <p:cNvPr id="14340" name="Picture 4" descr="Alouatta palliata - vÅeÅ¡Å¥an plÃ¡Å¡tÃ­kov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085" y="1340768"/>
            <a:ext cx="4588085" cy="3051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>
                <a:solidFill>
                  <a:srgbClr val="000000"/>
                </a:solidFill>
              </a:rPr>
              <a:t>lvíček zlatý </a:t>
            </a:r>
            <a:r>
              <a:rPr lang="cs-CZ" i="1" smtClean="0">
                <a:solidFill>
                  <a:srgbClr val="000000"/>
                </a:solidFill>
              </a:rPr>
              <a:t>(Leontopithecus </a:t>
            </a:r>
            <a:r>
              <a:rPr lang="cs-CZ" i="1" smtClean="0">
                <a:solidFill>
                  <a:srgbClr val="000000"/>
                </a:solidFill>
              </a:rPr>
              <a:t>rosalia</a:t>
            </a:r>
            <a:r>
              <a:rPr lang="cs-CZ" i="1" smtClean="0">
                <a:solidFill>
                  <a:srgbClr val="00000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2098" name="Picture 2" descr="Leontopithecus rosalia - lvÃ­Äek zlat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042" y="3645024"/>
            <a:ext cx="3890797" cy="2918098"/>
          </a:xfrm>
          <a:prstGeom prst="rect">
            <a:avLst/>
          </a:prstGeom>
          <a:noFill/>
        </p:spPr>
      </p:pic>
      <p:pic>
        <p:nvPicPr>
          <p:cNvPr id="132100" name="Picture 4" descr="Leontopithecus rosalia - lvÃ­Äek zlat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763" y="1772816"/>
            <a:ext cx="465026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/>
          <a:lstStyle/>
          <a:p>
            <a:r>
              <a:rPr lang="cs-CZ" smtClean="0"/>
              <a:t>n</a:t>
            </a:r>
            <a:r>
              <a:rPr lang="cs-CZ" smtClean="0"/>
              <a:t>adčeleď: hominoidi (hominidi)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gibon černý </a:t>
            </a:r>
            <a:r>
              <a:rPr lang="cs-CZ" i="1" smtClean="0">
                <a:solidFill>
                  <a:srgbClr val="000000"/>
                </a:solidFill>
              </a:rPr>
              <a:t>(Hylobates concolor)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0050" name="Picture 2" descr="VÃ½sledek obrÃ¡zku pro hylobates con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37112"/>
            <a:ext cx="2695575" cy="1781176"/>
          </a:xfrm>
          <a:prstGeom prst="rect">
            <a:avLst/>
          </a:prstGeom>
          <a:noFill/>
        </p:spPr>
      </p:pic>
      <p:pic>
        <p:nvPicPr>
          <p:cNvPr id="130052" name="Picture 4" descr="SouvisejÃ­cÃ­ obrÃ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00808"/>
            <a:ext cx="4553744" cy="4553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>
                <a:solidFill>
                  <a:srgbClr val="000000"/>
                </a:solidFill>
              </a:rPr>
              <a:t>orangutan sumaterský </a:t>
            </a:r>
            <a:r>
              <a:rPr lang="cs-CZ" i="1" smtClean="0">
                <a:solidFill>
                  <a:srgbClr val="000000"/>
                </a:solidFill>
              </a:rPr>
              <a:t>(Orangutan pygmaeus)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4146" name="Picture 2" descr="Pongo abelii - orangutan sumater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395" y="1412776"/>
            <a:ext cx="4067605" cy="3050704"/>
          </a:xfrm>
          <a:prstGeom prst="rect">
            <a:avLst/>
          </a:prstGeom>
          <a:noFill/>
        </p:spPr>
      </p:pic>
      <p:pic>
        <p:nvPicPr>
          <p:cNvPr id="134148" name="Picture 4" descr="Pongo abelii - orangutan sumater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3114278"/>
            <a:ext cx="5593732" cy="3743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gorila nížinná </a:t>
            </a:r>
            <a:r>
              <a:rPr lang="cs-CZ" i="1" smtClean="0"/>
              <a:t>(gorilla gorilla)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22" name="Picture 2" descr="Gorilla gorilla gorilla - gorila nÃ­Å¾inn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068960"/>
            <a:ext cx="4433742" cy="3451498"/>
          </a:xfrm>
          <a:prstGeom prst="rect">
            <a:avLst/>
          </a:prstGeom>
          <a:noFill/>
        </p:spPr>
      </p:pic>
      <p:pic>
        <p:nvPicPr>
          <p:cNvPr id="133124" name="Picture 4" descr="Gorilla gorilla gorilla - gorila nÃ­Å¾inn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13384"/>
            <a:ext cx="359608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šimpanz učenlivý </a:t>
            </a:r>
            <a:r>
              <a:rPr lang="cs-CZ" i="1" smtClean="0"/>
              <a:t>(Pan troglodytes)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9026" name="Picture 2" descr="Pan troglodytes - Å¡impan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419872" cy="4491432"/>
          </a:xfrm>
          <a:prstGeom prst="rect">
            <a:avLst/>
          </a:prstGeom>
          <a:noFill/>
        </p:spPr>
      </p:pic>
      <p:pic>
        <p:nvPicPr>
          <p:cNvPr id="129028" name="Picture 4" descr="Pan troglodytes - Å¡impan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3639439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člověk moudrý </a:t>
            </a:r>
            <a:r>
              <a:rPr lang="en-US" i="1" smtClean="0"/>
              <a:t>(Homo sapiens)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8002" name="Picture 2" descr="VÃ½sledek obrÃ¡zku pro bezdomov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348880"/>
            <a:ext cx="5673952" cy="3187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vakoveverka létavá </a:t>
            </a:r>
            <a:r>
              <a:rPr lang="cs-CZ" i="1" smtClean="0"/>
              <a:t>(Petaurus breviceps)</a:t>
            </a:r>
            <a:r>
              <a:rPr lang="cs-CZ" smtClean="0"/>
              <a:t/>
            </a:r>
            <a:br>
              <a:rPr lang="cs-CZ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 descr="Petaurus breviceps - vakoveverka lÃ©tavÃ¡">
            <a:extLst>
              <a:ext uri="{FF2B5EF4-FFF2-40B4-BE49-F238E27FC236}">
                <a16:creationId xmlns="" xmlns:a16="http://schemas.microsoft.com/office/drawing/2014/main" id="{83F08B3E-A0D3-45EE-8844-31B2D7A2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30" y="1916832"/>
            <a:ext cx="2693570" cy="4057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Petaurus breviceps - vakoveverka lÃ©tav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5796136" cy="3216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/>
          <a:lstStyle/>
          <a:p>
            <a:r>
              <a:rPr lang="cs-CZ"/>
              <a:t>š</a:t>
            </a:r>
            <a:r>
              <a:rPr lang="cs-CZ" smtClean="0"/>
              <a:t>elmy - psovité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vlk obecný </a:t>
            </a:r>
            <a:br>
              <a:rPr lang="cs-CZ" smtClean="0"/>
            </a:br>
            <a:r>
              <a:rPr lang="cs-CZ" i="1" smtClean="0"/>
              <a:t>(Canis lupus)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 descr="Canis lupus - vlk obecn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800"/>
            <a:ext cx="4095792" cy="3096419"/>
          </a:xfrm>
          <a:prstGeom prst="rect">
            <a:avLst/>
          </a:prstGeom>
          <a:noFill/>
        </p:spPr>
      </p:pic>
      <p:pic>
        <p:nvPicPr>
          <p:cNvPr id="27652" name="Picture 4" descr="Canis lupus - vlk obecn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464496" cy="2910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liška obecná </a:t>
            </a:r>
            <a:br>
              <a:rPr lang="cs-CZ" smtClean="0"/>
            </a:br>
            <a:r>
              <a:rPr lang="cs-CZ" i="1" smtClean="0"/>
              <a:t>(Vulpes vulpes)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Vulpes vulpes alascensis - liÅ¡ka obecn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5024"/>
            <a:ext cx="4193606" cy="2929533"/>
          </a:xfrm>
          <a:prstGeom prst="rect">
            <a:avLst/>
          </a:prstGeom>
          <a:noFill/>
        </p:spPr>
      </p:pic>
      <p:pic>
        <p:nvPicPr>
          <p:cNvPr id="26628" name="Picture 4" descr="Vulpes vulpes crucigera - liÅ¡ka evrops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410125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pes hřívnatý </a:t>
            </a:r>
            <a:br>
              <a:rPr lang="cs-CZ" smtClean="0"/>
            </a:br>
            <a:r>
              <a:rPr lang="cs-CZ" i="1" smtClean="0"/>
              <a:t>(Chrysocyon brachyurus)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hrysocyon brachyurus - pes hÅivnat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717032"/>
            <a:ext cx="4678036" cy="3140968"/>
          </a:xfrm>
          <a:prstGeom prst="rect">
            <a:avLst/>
          </a:prstGeom>
          <a:noFill/>
        </p:spPr>
      </p:pic>
      <p:pic>
        <p:nvPicPr>
          <p:cNvPr id="25604" name="Picture 4" descr="Chrysocyon brachyurus - pes hÅivnat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176464" cy="2774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šakal čabrakový </a:t>
            </a:r>
            <a:r>
              <a:rPr lang="cs-CZ" i="1" smtClean="0"/>
              <a:t>(Canis mesomelas)</a:t>
            </a:r>
            <a:br>
              <a:rPr lang="cs-CZ" i="1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anis mesomelas - Å¡akal Äabrakov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645024"/>
            <a:ext cx="3979201" cy="2984401"/>
          </a:xfrm>
          <a:prstGeom prst="rect">
            <a:avLst/>
          </a:prstGeom>
          <a:noFill/>
        </p:spPr>
      </p:pic>
      <p:pic>
        <p:nvPicPr>
          <p:cNvPr id="24580" name="Picture 4" descr="Canis mesomelas - Å¡akal Äabrakov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5038009" cy="3339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kojot prérijní </a:t>
            </a:r>
            <a:r>
              <a:rPr lang="cs-CZ" i="1" smtClean="0"/>
              <a:t>(Canis latrans)</a:t>
            </a:r>
            <a:br>
              <a:rPr lang="cs-CZ" i="1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anis latrans lestes - koj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320" y="3356992"/>
            <a:ext cx="4739680" cy="3175586"/>
          </a:xfrm>
          <a:prstGeom prst="rect">
            <a:avLst/>
          </a:prstGeom>
          <a:noFill/>
        </p:spPr>
      </p:pic>
      <p:pic>
        <p:nvPicPr>
          <p:cNvPr id="23556" name="Picture 4" descr="Canis latrans lestes - koj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124745"/>
            <a:ext cx="4176464" cy="279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pes dingo </a:t>
            </a:r>
            <a:r>
              <a:rPr lang="cs-CZ" i="1" smtClean="0"/>
              <a:t>(Canis dingo)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anis lupus dingo - din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3803576" cy="2852682"/>
          </a:xfrm>
          <a:prstGeom prst="rect">
            <a:avLst/>
          </a:prstGeom>
          <a:noFill/>
        </p:spPr>
      </p:pic>
      <p:pic>
        <p:nvPicPr>
          <p:cNvPr id="22532" name="Picture 4" descr="Canis lupus dingo - din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119521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30016"/>
            <a:ext cx="8229600" cy="1143000"/>
          </a:xfrm>
        </p:spPr>
        <p:txBody>
          <a:bodyPr/>
          <a:lstStyle/>
          <a:p>
            <a:r>
              <a:rPr lang="cs-CZ"/>
              <a:t>p</a:t>
            </a:r>
            <a:r>
              <a:rPr lang="cs-CZ" smtClean="0"/>
              <a:t>takořitní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pes hyenovitý </a:t>
            </a:r>
            <a:r>
              <a:rPr lang="cs-CZ" i="1" smtClean="0"/>
              <a:t>(Lycaon pictus)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Lycaon pictus - pes hyenov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852936"/>
            <a:ext cx="4451648" cy="3616964"/>
          </a:xfrm>
          <a:prstGeom prst="rect">
            <a:avLst/>
          </a:prstGeom>
          <a:noFill/>
        </p:spPr>
      </p:pic>
      <p:pic>
        <p:nvPicPr>
          <p:cNvPr id="21508" name="Picture 4" descr="Lycaon pictus - pes hyenov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5629457" cy="2975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f</a:t>
            </a:r>
            <a:r>
              <a:rPr lang="cs-CZ" smtClean="0"/>
              <a:t>enek berberský </a:t>
            </a:r>
            <a:r>
              <a:rPr lang="cs-CZ" i="1" smtClean="0"/>
              <a:t>(Vulpes zerda)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Vulpes zerda - fen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415010" cy="2924944"/>
          </a:xfrm>
          <a:prstGeom prst="rect">
            <a:avLst/>
          </a:prstGeom>
          <a:noFill/>
        </p:spPr>
      </p:pic>
      <p:pic>
        <p:nvPicPr>
          <p:cNvPr id="20484" name="Picture 4" descr="Vulpes zerda - fen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211960" cy="2879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229600" cy="1143000"/>
          </a:xfrm>
        </p:spPr>
        <p:txBody>
          <a:bodyPr/>
          <a:lstStyle/>
          <a:p>
            <a:r>
              <a:rPr lang="cs-CZ"/>
              <a:t>š</a:t>
            </a:r>
            <a:r>
              <a:rPr lang="cs-CZ" smtClean="0"/>
              <a:t>elmy medvědovité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medvěd hnědý </a:t>
            </a:r>
            <a:r>
              <a:rPr lang="cs-CZ" i="1" smtClean="0"/>
              <a:t>(ursus arctos)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Ursus arctos arctos - medvÄd brtnÃ­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4403225" cy="3140968"/>
          </a:xfrm>
          <a:prstGeom prst="rect">
            <a:avLst/>
          </a:prstGeom>
          <a:noFill/>
        </p:spPr>
      </p:pic>
      <p:pic>
        <p:nvPicPr>
          <p:cNvPr id="18436" name="Picture 4" descr="Ursus arctos arctos - medvÄd brtnÃ­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32710"/>
            <a:ext cx="4222254" cy="5534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medvěd lední </a:t>
            </a:r>
            <a:br>
              <a:rPr lang="cs-CZ"/>
            </a:br>
            <a:r>
              <a:rPr lang="cs-CZ" i="1"/>
              <a:t>(Ursus maritimus)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Ursus maritimus - medvÄd led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4967" y="3861048"/>
            <a:ext cx="4039033" cy="2636912"/>
          </a:xfrm>
          <a:prstGeom prst="rect">
            <a:avLst/>
          </a:prstGeom>
          <a:noFill/>
        </p:spPr>
      </p:pic>
      <p:pic>
        <p:nvPicPr>
          <p:cNvPr id="17412" name="Picture 4" descr="Ursus maritimus - medvÄd led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4499992" cy="300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medvěd malajský </a:t>
            </a:r>
            <a:r>
              <a:rPr lang="cs-CZ" i="1" smtClean="0"/>
              <a:t>(helarctos malayanus)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elarctos malayanus - medvÄd malaj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556792"/>
            <a:ext cx="2962412" cy="4479454"/>
          </a:xfrm>
          <a:prstGeom prst="rect">
            <a:avLst/>
          </a:prstGeom>
          <a:noFill/>
        </p:spPr>
      </p:pic>
      <p:pic>
        <p:nvPicPr>
          <p:cNvPr id="16388" name="Picture 4" descr="Helarctos malayanus - medvÄd malaj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4799233" cy="3464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medvěd grizzly </a:t>
            </a:r>
            <a:r>
              <a:rPr lang="cs-CZ" i="1" smtClean="0"/>
              <a:t>(Ursus arctos horribillis)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Ursus arctos horribilis - grizz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5242994" cy="3445397"/>
          </a:xfrm>
          <a:prstGeom prst="rect">
            <a:avLst/>
          </a:prstGeom>
          <a:noFill/>
        </p:spPr>
      </p:pic>
      <p:pic>
        <p:nvPicPr>
          <p:cNvPr id="15364" name="Picture 4" descr="Ursus arctos horribilis - grizz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33056"/>
            <a:ext cx="3643164" cy="2602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panda velká </a:t>
            </a:r>
            <a:r>
              <a:rPr lang="cs-CZ" i="1" smtClean="0"/>
              <a:t>(Ailuropoda melanoleuca)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Ailuropoda melanoleuca - panda velk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96952"/>
            <a:ext cx="4788024" cy="3587827"/>
          </a:xfrm>
          <a:prstGeom prst="rect">
            <a:avLst/>
          </a:prstGeom>
          <a:noFill/>
        </p:spPr>
      </p:pic>
      <p:pic>
        <p:nvPicPr>
          <p:cNvPr id="14340" name="Picture 4" descr="Ailuropoda melanoleuca - panda vel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635896" cy="3396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medvěd ušatý </a:t>
            </a:r>
            <a:r>
              <a:rPr lang="cs-CZ" i="1" smtClean="0"/>
              <a:t>(Ursus thibetanus) 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Ursus thibetanus - medvÄd uÅ¡at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902" y="1412776"/>
            <a:ext cx="3702752" cy="5445224"/>
          </a:xfrm>
          <a:prstGeom prst="rect">
            <a:avLst/>
          </a:prstGeom>
          <a:noFill/>
        </p:spPr>
      </p:pic>
      <p:pic>
        <p:nvPicPr>
          <p:cNvPr id="13316" name="Picture 4" descr="Ursus thibetanus - medvÄd uÅ¡at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95974"/>
            <a:ext cx="4608512" cy="3060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18048"/>
            <a:ext cx="8229600" cy="1143000"/>
          </a:xfrm>
        </p:spPr>
        <p:txBody>
          <a:bodyPr/>
          <a:lstStyle/>
          <a:p>
            <a:r>
              <a:rPr lang="cs-CZ"/>
              <a:t>š</a:t>
            </a:r>
            <a:r>
              <a:rPr lang="cs-CZ" smtClean="0"/>
              <a:t>elmy lasicovité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774A97F8-B5D5-4C91-BD9E-CFBCF20B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ježura australská</a:t>
            </a:r>
            <a:r>
              <a:rPr lang="cs-CZ" i="1"/>
              <a:t> (Tachyglossus aculeatus)</a:t>
            </a:r>
            <a:endParaRPr lang="cs-CZ"/>
          </a:p>
        </p:txBody>
      </p:sp>
      <p:pic>
        <p:nvPicPr>
          <p:cNvPr id="5" name="Picture 2" descr="Tachyglossus aculeatus - jeÅ¾ura australskÃ¡">
            <a:extLst>
              <a:ext uri="{FF2B5EF4-FFF2-40B4-BE49-F238E27FC236}">
                <a16:creationId xmlns:a16="http://schemas.microsoft.com/office/drawing/2014/main" xmlns="" id="{2CA25721-5D81-40FA-B9A7-6079D81A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7"/>
            <a:ext cx="4176464" cy="30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Tachyglossus aculeatus - jeÅ¾ura australs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kuna skalní </a:t>
            </a:r>
            <a:r>
              <a:rPr lang="cs-CZ" i="1" smtClean="0"/>
              <a:t>(Martes foina)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Martes foina - kuna skal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233247" cy="2827809"/>
          </a:xfrm>
          <a:prstGeom prst="rect">
            <a:avLst/>
          </a:prstGeom>
          <a:noFill/>
        </p:spPr>
      </p:pic>
      <p:pic>
        <p:nvPicPr>
          <p:cNvPr id="11268" name="Picture 4" descr="Martes foina - kuna skal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2987824" cy="4322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vydra říční </a:t>
            </a:r>
            <a:br>
              <a:rPr lang="cs-CZ"/>
            </a:br>
            <a:r>
              <a:rPr lang="cs-CZ" i="1"/>
              <a:t>(Lutra lutra</a:t>
            </a:r>
            <a:r>
              <a:rPr lang="cs-CZ" i="1" smtClean="0"/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Lutra lutra lutra - vydra ÅÃ­Ä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299520" cy="2660238"/>
          </a:xfrm>
          <a:prstGeom prst="rect">
            <a:avLst/>
          </a:prstGeom>
          <a:noFill/>
        </p:spPr>
      </p:pic>
      <p:pic>
        <p:nvPicPr>
          <p:cNvPr id="10244" name="Picture 4" descr="Lutra lutra lutra - vydra ÅÃ­Ä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4807851" cy="3705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jezevec lesní </a:t>
            </a:r>
            <a:br>
              <a:rPr lang="cs-CZ"/>
            </a:br>
            <a:r>
              <a:rPr lang="cs-CZ" i="1"/>
              <a:t>(Meles meles)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Meles meles - jezevec les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4392488" cy="2934182"/>
          </a:xfrm>
          <a:prstGeom prst="rect">
            <a:avLst/>
          </a:prstGeom>
          <a:noFill/>
        </p:spPr>
      </p:pic>
      <p:pic>
        <p:nvPicPr>
          <p:cNvPr id="9220" name="Picture 4" descr="Meles meles - jezevec les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219228" cy="2887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rosomák sibiřský </a:t>
            </a:r>
            <a:br>
              <a:rPr lang="cs-CZ"/>
            </a:br>
            <a:r>
              <a:rPr lang="cs-CZ" i="1"/>
              <a:t>(Gulo gulo)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Gulo gulo gulo - rosomÃ¡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831382" cy="2717728"/>
          </a:xfrm>
          <a:prstGeom prst="rect">
            <a:avLst/>
          </a:prstGeom>
          <a:noFill/>
        </p:spPr>
      </p:pic>
      <p:pic>
        <p:nvPicPr>
          <p:cNvPr id="8196" name="Picture 4" descr="Gulo gulo - rosomÃ¡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49" y="2564904"/>
            <a:ext cx="4212445" cy="349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vydra mořská </a:t>
            </a:r>
            <a:r>
              <a:rPr lang="cs-CZ" i="1" smtClean="0"/>
              <a:t>(Enhydra lutris)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Enhydra lutris - vydra moÅsk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8256" y="3296451"/>
            <a:ext cx="5315744" cy="3561549"/>
          </a:xfrm>
          <a:prstGeom prst="rect">
            <a:avLst/>
          </a:prstGeom>
          <a:noFill/>
        </p:spPr>
      </p:pic>
      <p:pic>
        <p:nvPicPr>
          <p:cNvPr id="7172" name="Picture 4" descr="Enhydra lutris - vydra moÅs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873653" cy="3251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skunk pruhovaný </a:t>
            </a:r>
            <a:r>
              <a:rPr lang="cs-CZ" i="1" smtClean="0"/>
              <a:t>(</a:t>
            </a:r>
            <a:r>
              <a:rPr lang="cs-CZ" smtClean="0"/>
              <a:t>Mephitis mephitis)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Mephitis mephitis - skunk pruhovan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320480" cy="3240360"/>
          </a:xfrm>
          <a:prstGeom prst="rect">
            <a:avLst/>
          </a:prstGeom>
          <a:noFill/>
        </p:spPr>
      </p:pic>
      <p:pic>
        <p:nvPicPr>
          <p:cNvPr id="6148" name="Picture 4" descr="Mephitis mephitis - skunk pruhovan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4283968" cy="2855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lasice kolčava </a:t>
            </a:r>
            <a:r>
              <a:rPr lang="cs-CZ" i="1" smtClean="0"/>
              <a:t>(Mustela nivalis)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Mustela nivalis - kolÄ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693570" cy="2664296"/>
          </a:xfrm>
          <a:prstGeom prst="rect">
            <a:avLst/>
          </a:prstGeom>
          <a:noFill/>
        </p:spPr>
      </p:pic>
      <p:pic>
        <p:nvPicPr>
          <p:cNvPr id="5124" name="Picture 4" descr="Mustela nivalis - kolÄa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60490"/>
            <a:ext cx="5076056" cy="3377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medojed kapský </a:t>
            </a:r>
            <a:r>
              <a:rPr lang="cs-CZ" i="1" smtClean="0"/>
              <a:t>(Melivora capensis)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Mellivora capensis wilsoni - medoj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443450" cy="2962300"/>
          </a:xfrm>
          <a:prstGeom prst="rect">
            <a:avLst/>
          </a:prstGeom>
          <a:noFill/>
        </p:spPr>
      </p:pic>
      <p:pic>
        <p:nvPicPr>
          <p:cNvPr id="4100" name="Picture 4" descr="Mellivora capensis cottoni - medoj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6504"/>
            <a:ext cx="3643164" cy="2430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229600" cy="1143000"/>
          </a:xfrm>
        </p:spPr>
        <p:txBody>
          <a:bodyPr/>
          <a:lstStyle/>
          <a:p>
            <a:r>
              <a:rPr lang="cs-CZ"/>
              <a:t>š</a:t>
            </a:r>
            <a:r>
              <a:rPr lang="cs-CZ" smtClean="0"/>
              <a:t>elmy - kočkovité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kočka domácí </a:t>
            </a:r>
            <a:br>
              <a:rPr lang="cs-CZ"/>
            </a:br>
            <a:r>
              <a:rPr lang="cs-CZ" i="1"/>
              <a:t>(Felis sylvestris)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elis silvestris f. catus - koÄka domÃ¡c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608512" cy="3456384"/>
          </a:xfrm>
          <a:prstGeom prst="rect">
            <a:avLst/>
          </a:prstGeom>
          <a:noFill/>
        </p:spPr>
      </p:pic>
      <p:pic>
        <p:nvPicPr>
          <p:cNvPr id="2052" name="Picture 4" descr="Felis silvestris f. catus - koÄka domÃ¡c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356964" cy="3264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4586CA38-DE35-42C9-9016-75B2ADC0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ptakopysk podivný</a:t>
            </a:r>
            <a:r>
              <a:rPr lang="cs-CZ" i="1"/>
              <a:t> (Ornithorhynchus anatinus)</a:t>
            </a:r>
            <a:endParaRPr lang="cs-CZ"/>
          </a:p>
        </p:txBody>
      </p:sp>
      <p:pic>
        <p:nvPicPr>
          <p:cNvPr id="5" name="Picture 2" descr="Ornithorhynchus anatinus - ptakopysk">
            <a:extLst>
              <a:ext uri="{FF2B5EF4-FFF2-40B4-BE49-F238E27FC236}">
                <a16:creationId xmlns:a16="http://schemas.microsoft.com/office/drawing/2014/main" xmlns="" id="{3DCCEBAB-710F-4848-AE29-EE123E74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248472" cy="285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Ornithorhynchus anatinus - ptakopy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573016"/>
            <a:ext cx="5220072" cy="2672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lev berberský </a:t>
            </a:r>
            <a:br>
              <a:rPr lang="cs-CZ"/>
            </a:br>
            <a:r>
              <a:rPr lang="cs-CZ" i="1"/>
              <a:t>(panthera leo leo</a:t>
            </a:r>
            <a:r>
              <a:rPr lang="cs-CZ" i="1" smtClean="0"/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4" name="Picture 2" descr="Panthera leo leo - lev berber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0716" y="3501008"/>
            <a:ext cx="4723284" cy="2881204"/>
          </a:xfrm>
          <a:prstGeom prst="rect">
            <a:avLst/>
          </a:prstGeom>
          <a:noFill/>
        </p:spPr>
      </p:pic>
      <p:pic>
        <p:nvPicPr>
          <p:cNvPr id="49156" name="Picture 4" descr="Panthera leo leo - lev berber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3096344" cy="452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tygr ussurijský </a:t>
            </a:r>
            <a:r>
              <a:rPr lang="cs-CZ" i="1" smtClean="0"/>
              <a:t>(Panthera tigris altaica)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8130" name="Picture 2" descr="Panthera tigris altaica - tygr ussurij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24944"/>
            <a:ext cx="4572000" cy="3583306"/>
          </a:xfrm>
          <a:prstGeom prst="rect">
            <a:avLst/>
          </a:prstGeom>
          <a:noFill/>
        </p:spPr>
      </p:pic>
      <p:pic>
        <p:nvPicPr>
          <p:cNvPr id="48132" name="Picture 4" descr="Panthera tigris altaica - tygr ussurij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4641958" cy="317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jaguár americký </a:t>
            </a:r>
            <a:br>
              <a:rPr lang="cs-CZ" smtClean="0"/>
            </a:br>
            <a:r>
              <a:rPr lang="cs-CZ" i="1" smtClean="0"/>
              <a:t>(panthera onca)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6" name="Picture 2" descr="Panthera onca - jaguÃ¡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0010"/>
            <a:ext cx="4788024" cy="3498450"/>
          </a:xfrm>
          <a:prstGeom prst="rect">
            <a:avLst/>
          </a:prstGeom>
          <a:noFill/>
        </p:spPr>
      </p:pic>
      <p:pic>
        <p:nvPicPr>
          <p:cNvPr id="47108" name="Picture 4" descr="Panthera onca - jaguÃ¡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419872" cy="5099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rys ostrovid </a:t>
            </a:r>
            <a:br>
              <a:rPr lang="cs-CZ" smtClean="0"/>
            </a:br>
            <a:r>
              <a:rPr lang="cs-CZ" i="1" smtClean="0"/>
              <a:t>(Lynx lynx)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2" name="Picture 2" descr="Lynx lynx - rys ostrov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04758"/>
            <a:ext cx="4824536" cy="3053242"/>
          </a:xfrm>
          <a:prstGeom prst="rect">
            <a:avLst/>
          </a:prstGeom>
          <a:noFill/>
        </p:spPr>
      </p:pic>
      <p:pic>
        <p:nvPicPr>
          <p:cNvPr id="46084" name="Picture 4" descr="Lynx lynx - rys ostrov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517" y="1916832"/>
            <a:ext cx="4232483" cy="2878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gepard štíhlý </a:t>
            </a:r>
            <a:r>
              <a:rPr lang="cs-CZ" i="1" smtClean="0"/>
              <a:t>(Acinonyx jubatus)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58" name="Picture 2" descr="Acinonyx jubatus - gep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00687"/>
            <a:ext cx="3960440" cy="2705286"/>
          </a:xfrm>
          <a:prstGeom prst="rect">
            <a:avLst/>
          </a:prstGeom>
          <a:noFill/>
        </p:spPr>
      </p:pic>
      <p:pic>
        <p:nvPicPr>
          <p:cNvPr id="45060" name="Picture 4" descr="Acinonyx jubatus jubatus - gepard kap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84784"/>
            <a:ext cx="4644008" cy="3088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levhart sněžný </a:t>
            </a:r>
            <a:r>
              <a:rPr lang="cs-CZ" i="1" smtClean="0"/>
              <a:t>(Panthera uncia)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Panthera uncia - irb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42660"/>
            <a:ext cx="3312368" cy="5109051"/>
          </a:xfrm>
          <a:prstGeom prst="rect">
            <a:avLst/>
          </a:prstGeom>
          <a:noFill/>
        </p:spPr>
      </p:pic>
      <p:pic>
        <p:nvPicPr>
          <p:cNvPr id="1028" name="Picture 4" descr="Panthera uncia - ir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98884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puma americká </a:t>
            </a:r>
            <a:r>
              <a:rPr lang="cs-CZ" i="1" smtClean="0"/>
              <a:t>(Puma concolor)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 descr="Puma concolor - pu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756540" cy="5013176"/>
          </a:xfrm>
          <a:prstGeom prst="rect">
            <a:avLst/>
          </a:prstGeom>
          <a:noFill/>
        </p:spPr>
      </p:pic>
      <p:pic>
        <p:nvPicPr>
          <p:cNvPr id="53252" name="Picture 4" descr="Puma concolor - pu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3388787" cy="498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ocelot velký </a:t>
            </a:r>
            <a:r>
              <a:rPr lang="cs-CZ" i="1" smtClean="0"/>
              <a:t>(Leopardus pardalis)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 descr="Leopardus pardalis - ocelot vel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9"/>
            <a:ext cx="4158209" cy="2952328"/>
          </a:xfrm>
          <a:prstGeom prst="rect">
            <a:avLst/>
          </a:prstGeom>
          <a:noFill/>
        </p:spPr>
      </p:pic>
      <p:pic>
        <p:nvPicPr>
          <p:cNvPr id="52230" name="Picture 6" descr="Leopardus pardalis pardalis - ocelot vel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343147"/>
            <a:ext cx="4191422" cy="2514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kočka rybářská </a:t>
            </a:r>
            <a:r>
              <a:rPr lang="cs-CZ" i="1" smtClean="0"/>
              <a:t>(Prionailurus viverrinus)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02" name="Picture 2" descr="Prionailurus viverrinus - koÄka rybÃ¡Åsk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2976"/>
            <a:ext cx="4248472" cy="3374501"/>
          </a:xfrm>
          <a:prstGeom prst="rect">
            <a:avLst/>
          </a:prstGeom>
          <a:noFill/>
        </p:spPr>
      </p:pic>
      <p:pic>
        <p:nvPicPr>
          <p:cNvPr id="51204" name="Picture 4" descr="Prionailurus viverrinus - koÄka rybÃ¡Ås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4794920" cy="320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/>
          <a:lstStyle/>
          <a:p>
            <a:r>
              <a:rPr lang="cs-CZ" smtClean="0"/>
              <a:t>hlodavci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/>
          <a:lstStyle/>
          <a:p>
            <a:r>
              <a:rPr lang="cs-CZ"/>
              <a:t>v</a:t>
            </a:r>
            <a:r>
              <a:rPr lang="cs-CZ" smtClean="0"/>
              <a:t>ačnatci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</a:t>
            </a:r>
            <a:r>
              <a:rPr lang="cs-CZ" smtClean="0"/>
              <a:t>raboš polní </a:t>
            </a:r>
            <a:r>
              <a:rPr lang="cs-CZ" i="1" smtClean="0"/>
              <a:t>(Microtus arvalis)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Microtus arvalis - hraboÅ¡ pol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715172" cy="2860682"/>
          </a:xfrm>
          <a:prstGeom prst="rect">
            <a:avLst/>
          </a:prstGeom>
          <a:noFill/>
        </p:spPr>
      </p:pic>
      <p:pic>
        <p:nvPicPr>
          <p:cNvPr id="1028" name="Picture 4" descr="Microtus arvalis - hraboÅ¡ pol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28800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</a:t>
            </a:r>
            <a:r>
              <a:rPr lang="cs-CZ" smtClean="0"/>
              <a:t>otkan domácí </a:t>
            </a:r>
            <a:r>
              <a:rPr lang="cs-CZ" i="1" smtClean="0"/>
              <a:t>(Rattus norvegicus)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9810" name="Picture 2" descr="Rattus norvegicus - potk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93584"/>
            <a:ext cx="3816424" cy="2855958"/>
          </a:xfrm>
          <a:prstGeom prst="rect">
            <a:avLst/>
          </a:prstGeom>
          <a:noFill/>
        </p:spPr>
      </p:pic>
      <p:pic>
        <p:nvPicPr>
          <p:cNvPr id="119812" name="Picture 4" descr="Rattus norvegicus - potk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84784"/>
            <a:ext cx="4339307" cy="3254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</a:t>
            </a:r>
            <a:r>
              <a:rPr lang="cs-CZ" smtClean="0"/>
              <a:t>obr evropský </a:t>
            </a:r>
            <a:r>
              <a:rPr lang="cs-CZ" i="1" smtClean="0"/>
              <a:t>(Castor fiber)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0834" name="Picture 2" descr="Castor fiber - bobr evrop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69026"/>
            <a:ext cx="4191422" cy="2794281"/>
          </a:xfrm>
          <a:prstGeom prst="rect">
            <a:avLst/>
          </a:prstGeom>
          <a:noFill/>
        </p:spPr>
      </p:pic>
      <p:pic>
        <p:nvPicPr>
          <p:cNvPr id="120836" name="Picture 4" descr="Castor fiber - bobr evrop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816424" cy="2487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nutrie říční </a:t>
            </a:r>
            <a:r>
              <a:rPr lang="cs-CZ" i="1" smtClean="0"/>
              <a:t>(Myocastor coypus)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1858" name="Picture 2" descr="Myocastor coypus - nutr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3923928" cy="2942946"/>
          </a:xfrm>
          <a:prstGeom prst="rect">
            <a:avLst/>
          </a:prstGeom>
          <a:noFill/>
        </p:spPr>
      </p:pic>
      <p:pic>
        <p:nvPicPr>
          <p:cNvPr id="121860" name="Picture 4" descr="Myocastor coypus - nutr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340768"/>
            <a:ext cx="4716016" cy="2405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</a:t>
            </a:r>
            <a:r>
              <a:rPr lang="cs-CZ" smtClean="0"/>
              <a:t>apybara mokřadní </a:t>
            </a:r>
            <a:r>
              <a:rPr lang="cs-CZ" i="1" smtClean="0"/>
              <a:t>(Hyrochoerus hydrochaeris)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882" name="Picture 2" descr="Hydrochoerus hydrochaeris - kapyba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25652"/>
            <a:ext cx="4176464" cy="3132348"/>
          </a:xfrm>
          <a:prstGeom prst="rect">
            <a:avLst/>
          </a:prstGeom>
          <a:noFill/>
        </p:spPr>
      </p:pic>
      <p:pic>
        <p:nvPicPr>
          <p:cNvPr id="122884" name="Picture 4" descr="Hydrochoerus hydrochaeris - kapyba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239493" cy="267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</a:t>
            </a:r>
            <a:r>
              <a:rPr lang="cs-CZ" smtClean="0"/>
              <a:t>smák degu </a:t>
            </a:r>
            <a:r>
              <a:rPr lang="cs-CZ" i="1" smtClean="0"/>
              <a:t>(octodon degus)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3906" name="Picture 2" descr="Octodon degus - osmÃ¡k deg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8830"/>
            <a:ext cx="3779912" cy="2535062"/>
          </a:xfrm>
          <a:prstGeom prst="rect">
            <a:avLst/>
          </a:prstGeom>
          <a:noFill/>
        </p:spPr>
      </p:pic>
      <p:pic>
        <p:nvPicPr>
          <p:cNvPr id="123908" name="Picture 4" descr="Octodon degus - osmÃ¡k deg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636912"/>
            <a:ext cx="3159373" cy="2076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</a:t>
            </a:r>
            <a:r>
              <a:rPr lang="cs-CZ" smtClean="0"/>
              <a:t>inčila vlnatá </a:t>
            </a:r>
            <a:r>
              <a:rPr lang="cs-CZ" i="1" smtClean="0"/>
              <a:t>(Chinchilla lanigera)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4930" name="Picture 2" descr="Chinchilla lanigera - ÄinÄila vlnat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7626" y="3645024"/>
            <a:ext cx="4329811" cy="2880768"/>
          </a:xfrm>
          <a:prstGeom prst="rect">
            <a:avLst/>
          </a:prstGeom>
          <a:noFill/>
        </p:spPr>
      </p:pic>
      <p:pic>
        <p:nvPicPr>
          <p:cNvPr id="124932" name="Picture 4" descr="Chinchilla lanigera - ÄinÄila vlnat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362082" cy="291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dikobraz jihoafrický </a:t>
            </a:r>
            <a:r>
              <a:rPr lang="cs-CZ" i="1" smtClean="0"/>
              <a:t>(Hystrix africaeaustralis)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5954" name="Picture 2" descr="Hystrix africaeaustralis - dikobraz jihoafric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4283968" cy="2618575"/>
          </a:xfrm>
          <a:prstGeom prst="rect">
            <a:avLst/>
          </a:prstGeom>
          <a:noFill/>
        </p:spPr>
      </p:pic>
      <p:pic>
        <p:nvPicPr>
          <p:cNvPr id="125956" name="Picture 4" descr="Hystrix africaeaustralis - dikobraz jihoafric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923928" cy="2610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</a:t>
            </a:r>
            <a:r>
              <a:rPr lang="cs-CZ" smtClean="0"/>
              <a:t>arbík velký </a:t>
            </a:r>
            <a:r>
              <a:rPr lang="cs-CZ" i="1" smtClean="0"/>
              <a:t>(Jaculus orientalis)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6978" name="Picture 2" descr="Jaculus orientalis - tarbÃ­k vel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88178"/>
            <a:ext cx="3456384" cy="2948093"/>
          </a:xfrm>
          <a:prstGeom prst="rect">
            <a:avLst/>
          </a:prstGeom>
          <a:noFill/>
        </p:spPr>
      </p:pic>
      <p:pic>
        <p:nvPicPr>
          <p:cNvPr id="126980" name="Picture 4" descr="Jaculus orientalis - tarbÃ­k vel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44824"/>
            <a:ext cx="4311501" cy="2845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18048"/>
            <a:ext cx="8229600" cy="1143000"/>
          </a:xfrm>
        </p:spPr>
        <p:txBody>
          <a:bodyPr/>
          <a:lstStyle/>
          <a:p>
            <a:r>
              <a:rPr lang="cs-CZ" smtClean="0"/>
              <a:t>zajícovci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ADFB360D-380F-4A65-B652-D68125D5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klokan velký </a:t>
            </a:r>
            <a:r>
              <a:rPr lang="cs-CZ" i="1"/>
              <a:t>(Macropus fulliginosus)</a:t>
            </a:r>
            <a:endParaRPr lang="cs-CZ"/>
          </a:p>
        </p:txBody>
      </p:sp>
      <p:pic>
        <p:nvPicPr>
          <p:cNvPr id="5" name="Picture 2" descr="Macropus fuliginosus - klokan velkÃ½">
            <a:extLst>
              <a:ext uri="{FF2B5EF4-FFF2-40B4-BE49-F238E27FC236}">
                <a16:creationId xmlns="" xmlns:a16="http://schemas.microsoft.com/office/drawing/2014/main" id="{AAD57DFD-B0E1-4FC0-AF7A-DE718E6A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87" y="1556792"/>
            <a:ext cx="4424613" cy="2945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cropus fuliginosus melanops - klokan velkÃ½">
            <a:extLst>
              <a:ext uri="{FF2B5EF4-FFF2-40B4-BE49-F238E27FC236}">
                <a16:creationId xmlns="" xmlns:a16="http://schemas.microsoft.com/office/drawing/2014/main" id="{08FBAF01-C8A8-4DC5-A366-A3CB5FA0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948864" cy="2622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3BF71852-3A5F-4E0F-B32A-228FB58F8F06}"/>
              </a:ext>
            </a:extLst>
          </p:cNvPr>
          <p:cNvSpPr txBox="1">
            <a:spLocks/>
          </p:cNvSpPr>
          <p:nvPr/>
        </p:nvSpPr>
        <p:spPr>
          <a:xfrm>
            <a:off x="-612576" y="2606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králík domácí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(Oryctolagus cuniculus domesticus)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Oryctolagus cuniculus f. domestica - krÃ¡lÃ­k domÃ¡cÃ­">
            <a:extLst>
              <a:ext uri="{FF2B5EF4-FFF2-40B4-BE49-F238E27FC236}">
                <a16:creationId xmlns="" xmlns:a16="http://schemas.microsoft.com/office/drawing/2014/main" id="{397530AF-C06C-4544-ACD3-5382A9462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728270" cy="3788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ryctolagus cuniculus f. domestica - krÃ¡lÃ­k domÃ¡cÃ­">
            <a:extLst>
              <a:ext uri="{FF2B5EF4-FFF2-40B4-BE49-F238E27FC236}">
                <a16:creationId xmlns="" xmlns:a16="http://schemas.microsoft.com/office/drawing/2014/main" id="{3FCB1FBB-E31D-4F4D-81D0-C2F3D1E6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64" y="2564904"/>
            <a:ext cx="4907436" cy="3690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="" xmlns:a16="http://schemas.microsoft.com/office/drawing/2014/main" id="{0B464B1C-4AE8-4D8A-832C-272A067788DF}"/>
              </a:ext>
            </a:extLst>
          </p:cNvPr>
          <p:cNvSpPr txBox="1">
            <a:spLocks/>
          </p:cNvSpPr>
          <p:nvPr/>
        </p:nvSpPr>
        <p:spPr>
          <a:xfrm>
            <a:off x="-684584" y="476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králík divoký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(Oryctolagus cuniculus)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Oryctolagus cuniculus cuniculus - krÃ¡lÃ­k divokÃ½">
            <a:extLst>
              <a:ext uri="{FF2B5EF4-FFF2-40B4-BE49-F238E27FC236}">
                <a16:creationId xmlns="" xmlns:a16="http://schemas.microsoft.com/office/drawing/2014/main" id="{544A20D6-2794-47CE-BBB5-BCB52136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667500" cy="374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ryctolagus cuniculus cuniculus - krÃ¡lÃ­k divokÃ½">
            <a:extLst>
              <a:ext uri="{FF2B5EF4-FFF2-40B4-BE49-F238E27FC236}">
                <a16:creationId xmlns="" xmlns:a16="http://schemas.microsoft.com/office/drawing/2014/main" id="{30BD607C-49C4-4164-A9E0-185CC4EF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6216"/>
            <a:ext cx="3113838" cy="4151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ryctolagus cuniculus cuniculus - krÃ¡lÃ­k divokÃ½">
            <a:extLst>
              <a:ext uri="{FF2B5EF4-FFF2-40B4-BE49-F238E27FC236}">
                <a16:creationId xmlns="" xmlns:a16="http://schemas.microsoft.com/office/drawing/2014/main" id="{A4192B38-65AD-46C2-AEFF-155C6277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zajíc polní </a:t>
            </a:r>
            <a:r>
              <a:rPr lang="cs-CZ" i="1" smtClean="0"/>
              <a:t>(Lepus europaeus)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Lepus europaeus - zajÃ­c polnÃ­">
            <a:extLst>
              <a:ext uri="{FF2B5EF4-FFF2-40B4-BE49-F238E27FC236}">
                <a16:creationId xmlns="" xmlns:a16="http://schemas.microsoft.com/office/drawing/2014/main" id="{861F3C02-7AE5-4938-AB36-983CAE8A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75672"/>
            <a:ext cx="3945173" cy="338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epus europaeus - zajÃ­c polnÃ­">
            <a:extLst>
              <a:ext uri="{FF2B5EF4-FFF2-40B4-BE49-F238E27FC236}">
                <a16:creationId xmlns="" xmlns:a16="http://schemas.microsoft.com/office/drawing/2014/main" id="{51933D09-6A4E-4556-9F3A-0226FE7F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82" y="1628800"/>
            <a:ext cx="4328918" cy="338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zajíc bělák </a:t>
            </a:r>
            <a:r>
              <a:rPr lang="cs-CZ" i="1" smtClean="0"/>
              <a:t>(Leptus timidus)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2">
            <a:extLst>
              <a:ext uri="{FF2B5EF4-FFF2-40B4-BE49-F238E27FC236}">
                <a16:creationId xmlns="" xmlns:a16="http://schemas.microsoft.com/office/drawing/2014/main" id="{1B8A18D3-C552-45C5-8C8E-39B2CCB2563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Lepus timidus - zajÃ­c bÄlÃ¡k">
            <a:extLst>
              <a:ext uri="{FF2B5EF4-FFF2-40B4-BE49-F238E27FC236}">
                <a16:creationId xmlns="" xmlns:a16="http://schemas.microsoft.com/office/drawing/2014/main" id="{568367FC-2899-4BA7-9E8E-6E8B15F2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184462" cy="2795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epus timidus - zajÃ­c bÄlÃ¡k">
            <a:extLst>
              <a:ext uri="{FF2B5EF4-FFF2-40B4-BE49-F238E27FC236}">
                <a16:creationId xmlns="" xmlns:a16="http://schemas.microsoft.com/office/drawing/2014/main" id="{A69804ED-6860-494D-996D-878E7DAB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14" y="1556792"/>
            <a:ext cx="5004386" cy="3803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/>
          <a:lstStyle/>
          <a:p>
            <a:r>
              <a:rPr lang="cs-CZ" smtClean="0"/>
              <a:t>s</a:t>
            </a:r>
            <a:r>
              <a:rPr lang="cs-CZ" smtClean="0"/>
              <a:t>udokopytníci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347D950D-528E-4DC0-B24B-5AAF05BDC98A}"/>
              </a:ext>
            </a:extLst>
          </p:cNvPr>
          <p:cNvSpPr txBox="1">
            <a:spLocks/>
          </p:cNvSpPr>
          <p:nvPr/>
        </p:nvSpPr>
        <p:spPr>
          <a:xfrm>
            <a:off x="-684584" y="188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prase domácí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(Sus scrofa f. domestica)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Sus scrofa f. domestica &quot;pÅeÅ¡tickÃ© prase&quot; - pÅeÅ¡tickÃ© ÄernostrakatÃ© prase">
            <a:extLst>
              <a:ext uri="{FF2B5EF4-FFF2-40B4-BE49-F238E27FC236}">
                <a16:creationId xmlns="" xmlns:a16="http://schemas.microsoft.com/office/drawing/2014/main" id="{B80B013C-671C-48B2-BC33-4B4C98E6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2618"/>
            <a:ext cx="4140268" cy="2815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us scrofa f. domestica &quot;pÅeÅ¡tickÃ© prase&quot; - pÅeÅ¡tickÃ© ÄernostrakatÃ© prase">
            <a:extLst>
              <a:ext uri="{FF2B5EF4-FFF2-40B4-BE49-F238E27FC236}">
                <a16:creationId xmlns="" xmlns:a16="http://schemas.microsoft.com/office/drawing/2014/main" id="{8500CE7D-E34C-49F5-832F-9D1A0706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605128" cy="2975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hroch obojživelný </a:t>
            </a:r>
            <a:r>
              <a:rPr lang="cs-CZ" i="1" smtClean="0"/>
              <a:t>(Hippopotamus amphibius)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ippopotamus amphibius - hroch obojÅ¾ivelnÃ½">
            <a:extLst>
              <a:ext uri="{FF2B5EF4-FFF2-40B4-BE49-F238E27FC236}">
                <a16:creationId xmlns="" xmlns:a16="http://schemas.microsoft.com/office/drawing/2014/main" id="{CDE19106-E242-43B4-B56F-0E6A3A0E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600400" cy="2599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ippopotamus amphibius - hroch obojÅ¾ivelnÃ½">
            <a:extLst>
              <a:ext uri="{FF2B5EF4-FFF2-40B4-BE49-F238E27FC236}">
                <a16:creationId xmlns="" xmlns:a16="http://schemas.microsoft.com/office/drawing/2014/main" id="{8C1C93FC-53B6-4E79-A7F3-CEA5216A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827215" cy="3106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6B0B9650-D793-4987-8DDB-7C777D02BCA0}"/>
              </a:ext>
            </a:extLst>
          </p:cNvPr>
          <p:cNvSpPr txBox="1">
            <a:spLocks/>
          </p:cNvSpPr>
          <p:nvPr/>
        </p:nvSpPr>
        <p:spPr>
          <a:xfrm>
            <a:off x="-39655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 domácí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(Bos primigenius)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Bos primigenius f. taurus - tur domÃ¡cÃ­">
            <a:extLst>
              <a:ext uri="{FF2B5EF4-FFF2-40B4-BE49-F238E27FC236}">
                <a16:creationId xmlns="" xmlns:a16="http://schemas.microsoft.com/office/drawing/2014/main" id="{DB56965A-FA7F-4DC5-B4CD-477C7BB3D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4"/>
            <a:ext cx="5261316" cy="3995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os primigenius f. taurus - tur domÃ¡cÃ­">
            <a:extLst>
              <a:ext uri="{FF2B5EF4-FFF2-40B4-BE49-F238E27FC236}">
                <a16:creationId xmlns="" xmlns:a16="http://schemas.microsoft.com/office/drawing/2014/main" id="{816B9B38-A002-4721-96FA-95D4C79B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867631" cy="3857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FCE1B589-2B65-43A6-88E7-F4E08401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314642"/>
            <a:ext cx="10515600" cy="1325563"/>
          </a:xfrm>
        </p:spPr>
        <p:txBody>
          <a:bodyPr/>
          <a:lstStyle/>
          <a:p>
            <a:r>
              <a:rPr lang="cs-CZ"/>
              <a:t>zubr evropský </a:t>
            </a:r>
            <a:r>
              <a:rPr lang="cs-CZ" i="1"/>
              <a:t>(Bison bonasus)</a:t>
            </a:r>
            <a:endParaRPr lang="cs-CZ"/>
          </a:p>
        </p:txBody>
      </p:sp>
      <p:pic>
        <p:nvPicPr>
          <p:cNvPr id="5" name="Picture 2" descr="Bison bonasus bonasus - zubr evropskÃ½">
            <a:extLst>
              <a:ext uri="{FF2B5EF4-FFF2-40B4-BE49-F238E27FC236}">
                <a16:creationId xmlns="" xmlns:a16="http://schemas.microsoft.com/office/drawing/2014/main" id="{92B01C30-5C96-40BC-8E76-AF43E596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275282" cy="3023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son bonasus bonasus - zubr evropskÃ½">
            <a:extLst>
              <a:ext uri="{FF2B5EF4-FFF2-40B4-BE49-F238E27FC236}">
                <a16:creationId xmlns="" xmlns:a16="http://schemas.microsoft.com/office/drawing/2014/main" id="{75EF716A-2BA5-41EF-A017-6365A42B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2718701" cy="3813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F5149251-6DE8-40EC-92D3-ED408749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332656"/>
            <a:ext cx="10515600" cy="1325563"/>
          </a:xfrm>
        </p:spPr>
        <p:txBody>
          <a:bodyPr/>
          <a:lstStyle/>
          <a:p>
            <a:r>
              <a:rPr lang="cs-CZ"/>
              <a:t>zubr americký </a:t>
            </a:r>
            <a:r>
              <a:rPr lang="cs-CZ" i="1"/>
              <a:t>(Bison bison)</a:t>
            </a:r>
            <a:endParaRPr lang="cs-CZ"/>
          </a:p>
        </p:txBody>
      </p:sp>
      <p:pic>
        <p:nvPicPr>
          <p:cNvPr id="5" name="Picture 2" descr="Bison bison bison - bizon prÃ©rijnÃ­">
            <a:extLst>
              <a:ext uri="{FF2B5EF4-FFF2-40B4-BE49-F238E27FC236}">
                <a16:creationId xmlns="" xmlns:a16="http://schemas.microsoft.com/office/drawing/2014/main" id="{7D7ED4E6-F7D6-4A9D-A3F8-DCB51F7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91" y="1628800"/>
            <a:ext cx="4151809" cy="3113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son bison bison - bizon prÃ©rijnÃ­">
            <a:extLst>
              <a:ext uri="{FF2B5EF4-FFF2-40B4-BE49-F238E27FC236}">
                <a16:creationId xmlns="" xmlns:a16="http://schemas.microsoft.com/office/drawing/2014/main" id="{3645B705-FCED-4720-B1F9-73297260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826387" cy="3240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678DA606-A921-435E-859E-6938B7CF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koala medvídkovitý </a:t>
            </a:r>
            <a:r>
              <a:rPr lang="cs-CZ" i="1"/>
              <a:t>(phascolarctos cinereus)</a:t>
            </a:r>
            <a:endParaRPr lang="cs-CZ"/>
          </a:p>
        </p:txBody>
      </p:sp>
      <p:pic>
        <p:nvPicPr>
          <p:cNvPr id="5" name="Picture 2" descr="Phascolarctos cinereus adustus - koala">
            <a:extLst>
              <a:ext uri="{FF2B5EF4-FFF2-40B4-BE49-F238E27FC236}">
                <a16:creationId xmlns="" xmlns:a16="http://schemas.microsoft.com/office/drawing/2014/main" id="{1779405F-2ACB-48CD-8FF1-C7DE8D78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2856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hascolarctos cinereus - koala">
            <a:extLst>
              <a:ext uri="{FF2B5EF4-FFF2-40B4-BE49-F238E27FC236}">
                <a16:creationId xmlns="" xmlns:a16="http://schemas.microsoft.com/office/drawing/2014/main" id="{12E9B0B1-034E-410F-93BF-B65AD0DA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078620" cy="4527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F4E648A0-6D74-42F2-9141-AF2C693DDA26}"/>
              </a:ext>
            </a:extLst>
          </p:cNvPr>
          <p:cNvSpPr txBox="1">
            <a:spLocks/>
          </p:cNvSpPr>
          <p:nvPr/>
        </p:nvSpPr>
        <p:spPr>
          <a:xfrm>
            <a:off x="-684584" y="4046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daněk evropský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(Dama dama)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ama dama - danÄk evropskÃ½">
            <a:extLst>
              <a:ext uri="{FF2B5EF4-FFF2-40B4-BE49-F238E27FC236}">
                <a16:creationId xmlns="" xmlns:a16="http://schemas.microsoft.com/office/drawing/2014/main" id="{F4B95338-AD90-4D7D-ADC3-2D3FC8C0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362325" cy="339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ma dama - danÄk evropskÃ½">
            <a:extLst>
              <a:ext uri="{FF2B5EF4-FFF2-40B4-BE49-F238E27FC236}">
                <a16:creationId xmlns="" xmlns:a16="http://schemas.microsoft.com/office/drawing/2014/main" id="{75F07C2E-469A-4970-8E7D-5943B0BB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045374" cy="2699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jelen evropský </a:t>
            </a:r>
            <a:r>
              <a:rPr lang="cs-CZ" i="1" smtClean="0"/>
              <a:t>(Cervus elaphus)</a:t>
            </a:r>
            <a:endParaRPr lang="cs-CZ"/>
          </a:p>
        </p:txBody>
      </p:sp>
      <p:sp>
        <p:nvSpPr>
          <p:cNvPr id="4" name="Zástupný obsah 2">
            <a:extLst>
              <a:ext uri="{FF2B5EF4-FFF2-40B4-BE49-F238E27FC236}">
                <a16:creationId xmlns="" xmlns:a16="http://schemas.microsoft.com/office/drawing/2014/main" id="{381868C6-2745-41C5-B292-5A24EEEA80D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010" name="Picture 2" descr="Cervus elaphus elaphus - jelen skandinÃ¡v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429000"/>
            <a:ext cx="3735288" cy="2776565"/>
          </a:xfrm>
          <a:prstGeom prst="rect">
            <a:avLst/>
          </a:prstGeom>
          <a:noFill/>
        </p:spPr>
      </p:pic>
      <p:pic>
        <p:nvPicPr>
          <p:cNvPr id="43012" name="Picture 4" descr="Cervus elaphus elaphus - jelen skandinÃ¡v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692940" cy="3131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srnec obecný</a:t>
            </a:r>
            <a:r>
              <a:rPr lang="cs-CZ" i="1" smtClean="0"/>
              <a:t> </a:t>
            </a:r>
            <a:r>
              <a:rPr lang="cs-CZ" smtClean="0"/>
              <a:t>(Capreolus capreolus)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 descr="Capreolus capreolus capreolus - srnec evrop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900" y="3356992"/>
            <a:ext cx="4495100" cy="3184029"/>
          </a:xfrm>
          <a:prstGeom prst="rect">
            <a:avLst/>
          </a:prstGeom>
          <a:noFill/>
        </p:spPr>
      </p:pic>
      <p:pic>
        <p:nvPicPr>
          <p:cNvPr id="41988" name="Picture 4" descr="Capreolus capreolus capreolus - srnec evrop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4628081" cy="3393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smtClean="0"/>
              <a:t>kamzík horský </a:t>
            </a:r>
            <a:r>
              <a:rPr lang="cs-CZ" i="1" smtClean="0"/>
              <a:t>(Rupicapra rupicapra)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62" name="Picture 2" descr="Rupicapra rupicapra rupicapra - kamzÃ­k alp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7696" y="3068960"/>
            <a:ext cx="4704725" cy="3127648"/>
          </a:xfrm>
          <a:prstGeom prst="rect">
            <a:avLst/>
          </a:prstGeom>
          <a:noFill/>
        </p:spPr>
      </p:pic>
      <p:pic>
        <p:nvPicPr>
          <p:cNvPr id="40964" name="Picture 4" descr="Rupicapra rupicapra rupicapra - kamzÃ­k alp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092880" cy="3471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velbloud dvouhrbý </a:t>
            </a:r>
            <a:r>
              <a:rPr lang="cs-CZ" i="1" smtClean="0"/>
              <a:t>(Camelus bactrianus)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 descr="Camelus ferus f. bactrianus - velbloud dvouhrbÃ½ domÃ¡c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429000"/>
            <a:ext cx="4274840" cy="3206130"/>
          </a:xfrm>
          <a:prstGeom prst="rect">
            <a:avLst/>
          </a:prstGeom>
          <a:noFill/>
        </p:spPr>
      </p:pic>
      <p:pic>
        <p:nvPicPr>
          <p:cNvPr id="39940" name="Picture 4" descr="Camelus ferus f. bactrianus - velbloud dvouhrbÃ½ domÃ¡c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19250"/>
            <a:ext cx="3457575" cy="523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žirafa jižní </a:t>
            </a:r>
            <a:r>
              <a:rPr lang="cs-CZ" i="1" smtClean="0"/>
              <a:t>(Giraffa giraffa)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 descr="Giraffa giraffa - Å¾irafa jiÅ¾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4680520" cy="3539643"/>
          </a:xfrm>
          <a:prstGeom prst="rect">
            <a:avLst/>
          </a:prstGeom>
          <a:noFill/>
        </p:spPr>
      </p:pic>
      <p:pic>
        <p:nvPicPr>
          <p:cNvPr id="38916" name="Picture 4" descr="Giraffa giraffa - Å¾irafa jiÅ¾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322340" cy="500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smtClean="0"/>
              <a:t>hrošík liberijský </a:t>
            </a:r>
            <a:r>
              <a:rPr lang="cs-CZ" i="1" smtClean="0"/>
              <a:t>(Choeropsis liberiensis)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 descr="Choeropsis liberiensis - hroÅ¡Ã­k liberij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57246"/>
            <a:ext cx="4667672" cy="3500754"/>
          </a:xfrm>
          <a:prstGeom prst="rect">
            <a:avLst/>
          </a:prstGeom>
          <a:noFill/>
        </p:spPr>
      </p:pic>
      <p:pic>
        <p:nvPicPr>
          <p:cNvPr id="37892" name="Picture 4" descr="Choeropsis liberiensis - hroÅ¡Ã­k liberij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3275856" cy="4718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pekari páskovaný </a:t>
            </a:r>
            <a:r>
              <a:rPr lang="cs-CZ" i="1" smtClean="0"/>
              <a:t>(Pecari tajacu)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Pecari tajacu - pekari pÃ¡skovan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212976"/>
            <a:ext cx="4723284" cy="3319794"/>
          </a:xfrm>
          <a:prstGeom prst="rect">
            <a:avLst/>
          </a:prstGeom>
          <a:noFill/>
        </p:spPr>
      </p:pic>
      <p:pic>
        <p:nvPicPr>
          <p:cNvPr id="36868" name="Picture 4" descr="Pecari tajacu - pekari pÃ¡skovan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355317" cy="339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/>
          <a:lstStyle/>
          <a:p>
            <a:r>
              <a:rPr lang="cs-CZ" smtClean="0"/>
              <a:t>lichokopytníci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F92A696A-BBD1-4CF5-9D64-1D4F02BD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56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/>
              <a:t>kůň převalského </a:t>
            </a:r>
            <a:r>
              <a:rPr lang="cs-CZ" sz="3600" i="1"/>
              <a:t>(Equus ferus przewalskii)</a:t>
            </a:r>
            <a:endParaRPr lang="cs-CZ" sz="3600"/>
          </a:p>
        </p:txBody>
      </p:sp>
      <p:pic>
        <p:nvPicPr>
          <p:cNvPr id="5" name="Picture 2" descr="Equus ferus przewalskii - kÅ¯Å PÅevalskÃ©ho">
            <a:extLst>
              <a:ext uri="{FF2B5EF4-FFF2-40B4-BE49-F238E27FC236}">
                <a16:creationId xmlns="" xmlns:a16="http://schemas.microsoft.com/office/drawing/2014/main" id="{0DCD06C7-219B-4669-A91B-A1A8C4DE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76872"/>
            <a:ext cx="5715000" cy="419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quus ferus przewalskii - kÅ¯Å PÅevalskÃ©ho">
            <a:extLst>
              <a:ext uri="{FF2B5EF4-FFF2-40B4-BE49-F238E27FC236}">
                <a16:creationId xmlns="" xmlns:a16="http://schemas.microsoft.com/office/drawing/2014/main" id="{3811A32E-E97A-47D2-9545-4BA3FDA8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2709909" cy="4016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FD000CB7-951C-4B13-BB81-7754195B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vačice opossum </a:t>
            </a:r>
            <a:r>
              <a:rPr lang="cs-CZ" i="1"/>
              <a:t>(Didelphis marsupialis)</a:t>
            </a:r>
            <a:endParaRPr lang="cs-CZ"/>
          </a:p>
        </p:txBody>
      </p:sp>
      <p:pic>
        <p:nvPicPr>
          <p:cNvPr id="5" name="Picture 2" descr="VÃ½sledek obrÃ¡zku pro vaÄice opossum">
            <a:extLst>
              <a:ext uri="{FF2B5EF4-FFF2-40B4-BE49-F238E27FC236}">
                <a16:creationId xmlns="" xmlns:a16="http://schemas.microsoft.com/office/drawing/2014/main" id="{E9E8088E-E353-41A1-8B19-42F58E1F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511843" cy="3007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Ã½sledek obrÃ¡zku pro vaÄice opossum">
            <a:extLst>
              <a:ext uri="{FF2B5EF4-FFF2-40B4-BE49-F238E27FC236}">
                <a16:creationId xmlns="" xmlns:a16="http://schemas.microsoft.com/office/drawing/2014/main" id="{47E5CA36-3BEC-4610-A037-764AEE6DE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4511843" cy="2386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EDDEC064-AFB7-4020-8E04-76A0E8C1C256}"/>
              </a:ext>
            </a:extLst>
          </p:cNvPr>
          <p:cNvSpPr txBox="1">
            <a:spLocks/>
          </p:cNvSpPr>
          <p:nvPr/>
        </p:nvSpPr>
        <p:spPr>
          <a:xfrm>
            <a:off x="-61500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osel domácí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(Equus africanus)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Equus africanus f. asinus - osel domÃ¡cÃ­">
            <a:extLst>
              <a:ext uri="{FF2B5EF4-FFF2-40B4-BE49-F238E27FC236}">
                <a16:creationId xmlns="" xmlns:a16="http://schemas.microsoft.com/office/drawing/2014/main" id="{2C74CDC7-3E02-4F2B-B023-6FE47821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859780" cy="4394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7D9F3C3B-5DA0-42D4-8A9F-8C59B1E2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576" y="404664"/>
            <a:ext cx="10515600" cy="1325563"/>
          </a:xfrm>
        </p:spPr>
        <p:txBody>
          <a:bodyPr/>
          <a:lstStyle/>
          <a:p>
            <a:r>
              <a:rPr lang="cs-CZ"/>
              <a:t>zebra stepní </a:t>
            </a:r>
            <a:r>
              <a:rPr lang="cs-CZ" i="1"/>
              <a:t>(Equus quagga)</a:t>
            </a:r>
            <a:endParaRPr lang="cs-CZ"/>
          </a:p>
        </p:txBody>
      </p:sp>
      <p:pic>
        <p:nvPicPr>
          <p:cNvPr id="5" name="Picture 2" descr="Equus quagga boehmi - zebra BÃ¶hmova">
            <a:extLst>
              <a:ext uri="{FF2B5EF4-FFF2-40B4-BE49-F238E27FC236}">
                <a16:creationId xmlns="" xmlns:a16="http://schemas.microsoft.com/office/drawing/2014/main" id="{2C28B3FF-E25E-4ABE-B917-BAE969BE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365502" cy="5066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quus quagga boehmi - zebra BÃ¶hmova">
            <a:extLst>
              <a:ext uri="{FF2B5EF4-FFF2-40B4-BE49-F238E27FC236}">
                <a16:creationId xmlns="" xmlns:a16="http://schemas.microsoft.com/office/drawing/2014/main" id="{2427460B-A340-41B6-B61C-B8665D09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454015" cy="3948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352E8887-019B-4827-ADFA-E0C52540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4584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/>
              <a:t>nosorožec indický </a:t>
            </a:r>
            <a:r>
              <a:rPr lang="cs-CZ" sz="3600" i="1"/>
              <a:t>(Rhinoceros unicornis)</a:t>
            </a:r>
            <a:endParaRPr lang="cs-CZ" sz="3600"/>
          </a:p>
        </p:txBody>
      </p:sp>
      <p:pic>
        <p:nvPicPr>
          <p:cNvPr id="5" name="Picture 2" descr="Rhinoceros unicornis - nosoroÅ¾ec indickÃ½">
            <a:extLst>
              <a:ext uri="{FF2B5EF4-FFF2-40B4-BE49-F238E27FC236}">
                <a16:creationId xmlns="" xmlns:a16="http://schemas.microsoft.com/office/drawing/2014/main" id="{CD9213D2-1B0A-4396-85B2-9541ABC4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320124" cy="3299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hinoceros unicornis - nosoroÅ¾ec indickÃ½">
            <a:extLst>
              <a:ext uri="{FF2B5EF4-FFF2-40B4-BE49-F238E27FC236}">
                <a16:creationId xmlns="" xmlns:a16="http://schemas.microsoft.com/office/drawing/2014/main" id="{0E4020EA-D0F4-49BA-86E1-E75C6C0F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3817"/>
            <a:ext cx="5112772" cy="3104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nosorožec dvourohý </a:t>
            </a:r>
            <a:r>
              <a:rPr lang="cs-CZ" i="1" smtClean="0"/>
              <a:t>(Diceros bicornis)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Diceros bicornis - nosoroÅ¾ec dvourohÃ½">
            <a:extLst>
              <a:ext uri="{FF2B5EF4-FFF2-40B4-BE49-F238E27FC236}">
                <a16:creationId xmlns="" xmlns:a16="http://schemas.microsoft.com/office/drawing/2014/main" id="{3E1A2397-D041-46EA-B814-C8E3D2410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306615" cy="2196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ceros bicornis - nosoroÅ¾ec dvourohÃ½">
            <a:extLst>
              <a:ext uri="{FF2B5EF4-FFF2-40B4-BE49-F238E27FC236}">
                <a16:creationId xmlns="" xmlns:a16="http://schemas.microsoft.com/office/drawing/2014/main" id="{7E84A7FC-1266-4924-8ECA-58517E67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5574864" cy="3857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/>
          <a:lstStyle/>
          <a:p>
            <a:r>
              <a:rPr lang="cs-CZ" smtClean="0"/>
              <a:t>kytovci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8B6227F0-964B-4650-AC3B-1F7D2D37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4584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/>
              <a:t>plejtvák obrovský </a:t>
            </a:r>
            <a:r>
              <a:rPr lang="cs-CZ" sz="3600" i="1"/>
              <a:t>(Balaenoptera musculus)</a:t>
            </a:r>
            <a:endParaRPr lang="cs-CZ" sz="3600"/>
          </a:p>
        </p:txBody>
      </p:sp>
      <p:pic>
        <p:nvPicPr>
          <p:cNvPr id="5" name="Picture 2" descr="VÃ½sledek obrÃ¡zku pro plejtvÃ¡k obrovskÃ½">
            <a:extLst>
              <a:ext uri="{FF2B5EF4-FFF2-40B4-BE49-F238E27FC236}">
                <a16:creationId xmlns="" xmlns:a16="http://schemas.microsoft.com/office/drawing/2014/main" id="{2020144C-4E48-488E-AD5E-FA35A7D4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5429250" cy="3057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ouvisejÃ­cÃ­ obrÃ¡zek">
            <a:extLst>
              <a:ext uri="{FF2B5EF4-FFF2-40B4-BE49-F238E27FC236}">
                <a16:creationId xmlns="" xmlns:a16="http://schemas.microsoft.com/office/drawing/2014/main" id="{4B6D4DF1-AE93-420C-8880-FD716659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276725" cy="2562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02171782-644B-4938-8D5B-73F3965A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8766" y="365125"/>
            <a:ext cx="10515600" cy="1325563"/>
          </a:xfrm>
        </p:spPr>
        <p:txBody>
          <a:bodyPr/>
          <a:lstStyle/>
          <a:p>
            <a:r>
              <a:rPr lang="cs-CZ"/>
              <a:t>kosatka dravá </a:t>
            </a:r>
            <a:r>
              <a:rPr lang="cs-CZ" i="1"/>
              <a:t>(Orcinus orca)</a:t>
            </a:r>
            <a:endParaRPr lang="cs-CZ"/>
          </a:p>
        </p:txBody>
      </p:sp>
      <p:pic>
        <p:nvPicPr>
          <p:cNvPr id="5" name="Picture 2" descr="Orcinus orca - kosatka dravÃ¡">
            <a:extLst>
              <a:ext uri="{FF2B5EF4-FFF2-40B4-BE49-F238E27FC236}">
                <a16:creationId xmlns="" xmlns:a16="http://schemas.microsoft.com/office/drawing/2014/main" id="{D3751493-3A53-4C80-BD06-C511628C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92" y="1628800"/>
            <a:ext cx="4156008" cy="3084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rcinus orca - kosatka dravÃ¡">
            <a:extLst>
              <a:ext uri="{FF2B5EF4-FFF2-40B4-BE49-F238E27FC236}">
                <a16:creationId xmlns="" xmlns:a16="http://schemas.microsoft.com/office/drawing/2014/main" id="{79356CB6-EBCC-4CC7-98BF-4EF25AB0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4525586" cy="3019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narval jednorohý </a:t>
            </a:r>
            <a:r>
              <a:rPr lang="cs-CZ" i="1" smtClean="0"/>
              <a:t>(Monodon monoceros)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Monodon monoceros - narval">
            <a:extLst>
              <a:ext uri="{FF2B5EF4-FFF2-40B4-BE49-F238E27FC236}">
                <a16:creationId xmlns="" xmlns:a16="http://schemas.microsoft.com/office/drawing/2014/main" id="{CD6A6C8F-F4C5-4D11-B15B-BF0C3EBE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094925" cy="4046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velryba grónská </a:t>
            </a:r>
            <a:r>
              <a:rPr lang="cs-CZ" i="1" smtClean="0"/>
              <a:t>(Balaena mysticetus)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Balaena mysticetus - velryba grÃ³nskÃ¡">
            <a:extLst>
              <a:ext uri="{FF2B5EF4-FFF2-40B4-BE49-F238E27FC236}">
                <a16:creationId xmlns="" xmlns:a16="http://schemas.microsoft.com/office/drawing/2014/main" id="{FE0B54AC-D815-4C5C-842B-814025D2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113882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VÃ½sledek obrÃ¡zku pro velryba grÃ³ns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460851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běluha mořská </a:t>
            </a:r>
            <a:r>
              <a:rPr lang="cs-CZ" i="1" smtClean="0"/>
              <a:t>(Delphinapterus leucas)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 descr="Delphinapterus leucas - bÄluha">
            <a:extLst>
              <a:ext uri="{FF2B5EF4-FFF2-40B4-BE49-F238E27FC236}">
                <a16:creationId xmlns="" xmlns:a16="http://schemas.microsoft.com/office/drawing/2014/main" id="{A81A3F0A-CEE3-49B3-83BC-576F7C76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396740" cy="2915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VÃ½sledek obrÃ¡zku pro bÄluha moÅsk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3603948" cy="2402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VÃ½sledek obrÃ¡zku pro ÄÃ¡bel medvÄdovitÃ½">
            <a:extLst>
              <a:ext uri="{FF2B5EF4-FFF2-40B4-BE49-F238E27FC236}">
                <a16:creationId xmlns="" xmlns:a16="http://schemas.microsoft.com/office/drawing/2014/main" id="{BF037457-DF83-47D0-B62C-0297027B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Ã½sledek obrÃ¡zku pro ÄÃ¡bel medvÄdovitÃ½">
            <a:extLst>
              <a:ext uri="{FF2B5EF4-FFF2-40B4-BE49-F238E27FC236}">
                <a16:creationId xmlns="" xmlns:a16="http://schemas.microsoft.com/office/drawing/2014/main" id="{AC2E008F-40BB-47B0-B606-21416F74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3200400" cy="317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="" xmlns:a16="http://schemas.microsoft.com/office/drawing/2014/main" id="{88EFB85D-AE93-41F2-9ECF-56E29717A587}"/>
              </a:ext>
            </a:extLst>
          </p:cNvPr>
          <p:cNvSpPr txBox="1">
            <a:spLocks/>
          </p:cNvSpPr>
          <p:nvPr/>
        </p:nvSpPr>
        <p:spPr>
          <a:xfrm>
            <a:off x="-684584" y="2606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ďábel medvědovitý 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(Sarcophilus harrisii)</a:t>
            </a:r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18048"/>
            <a:ext cx="8229600" cy="1143000"/>
          </a:xfrm>
        </p:spPr>
        <p:txBody>
          <a:bodyPr/>
          <a:lstStyle/>
          <a:p>
            <a:r>
              <a:rPr lang="cs-CZ" smtClean="0"/>
              <a:t>letouni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netopýr velký </a:t>
            </a:r>
            <a:r>
              <a:rPr lang="cs-CZ" i="1" smtClean="0"/>
              <a:t>(Myotis myotis)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yotis myotis - netopÃ½r vel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4724" y="2492896"/>
            <a:ext cx="4219060" cy="2808312"/>
          </a:xfrm>
          <a:prstGeom prst="rect">
            <a:avLst/>
          </a:prstGeom>
          <a:noFill/>
        </p:spPr>
      </p:pic>
      <p:pic>
        <p:nvPicPr>
          <p:cNvPr id="22532" name="Picture 4" descr="Myotis myotis - netopÃ½r vel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4473285" cy="2977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netopýr ušatý </a:t>
            </a:r>
            <a:r>
              <a:rPr lang="cs-CZ" i="1" smtClean="0"/>
              <a:t>(Piecotus auritus)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Plecotus auritus - netopÃ½r uÅ¡at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564904"/>
            <a:ext cx="5220072" cy="3915055"/>
          </a:xfrm>
          <a:prstGeom prst="rect">
            <a:avLst/>
          </a:prstGeom>
          <a:noFill/>
        </p:spPr>
      </p:pic>
      <p:pic>
        <p:nvPicPr>
          <p:cNvPr id="21508" name="Picture 4" descr="Plecotus auritus - netopÃ½r uÅ¡at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3059832" cy="3959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netopýr černý </a:t>
            </a:r>
            <a:r>
              <a:rPr lang="cs-CZ" i="1" smtClean="0"/>
              <a:t>(Barbastella barbastellus)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Barbastella barbastellus - netopÃ½r Äern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384376" cy="5008590"/>
          </a:xfrm>
          <a:prstGeom prst="rect">
            <a:avLst/>
          </a:prstGeom>
          <a:noFill/>
        </p:spPr>
      </p:pic>
      <p:pic>
        <p:nvPicPr>
          <p:cNvPr id="20484" name="Picture 4" descr="Barbastella barbastellus - netopÃ½r Äern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84784"/>
            <a:ext cx="3782194" cy="504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kaloň egyptský </a:t>
            </a:r>
            <a:r>
              <a:rPr lang="cs-CZ" i="1" smtClean="0"/>
              <a:t>(Rousettus aegyptiacus)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Rousettus aegyptiacus - kaloÅ egyptsk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2458" y="2564904"/>
            <a:ext cx="5271542" cy="3950143"/>
          </a:xfrm>
          <a:prstGeom prst="rect">
            <a:avLst/>
          </a:prstGeom>
          <a:noFill/>
        </p:spPr>
      </p:pic>
      <p:pic>
        <p:nvPicPr>
          <p:cNvPr id="19460" name="Picture 4" descr="Rousettus aegyptiacus - kaloÅ egyptsk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13526"/>
            <a:ext cx="3384376" cy="5127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upír obecný </a:t>
            </a:r>
            <a:r>
              <a:rPr lang="cs-CZ" i="1" smtClean="0"/>
              <a:t>(Desmodus rotundus)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Desmodus rotundus - upÃ­r obecnÃ½">
            <a:extLst>
              <a:ext uri="{FF2B5EF4-FFF2-40B4-BE49-F238E27FC236}">
                <a16:creationId xmlns="" xmlns:a16="http://schemas.microsoft.com/office/drawing/2014/main" id="{5DBAAD6E-2FB7-4E08-85F3-0542FB02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916832"/>
            <a:ext cx="5867409" cy="3903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vrápenec malý </a:t>
            </a:r>
            <a:r>
              <a:rPr lang="cs-CZ" i="1" smtClean="0"/>
              <a:t>(Rhinolophus hipposideros)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Rhinolophus hipposideros - vrÃ¡penec mal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3284730" cy="4379640"/>
          </a:xfrm>
          <a:prstGeom prst="rect">
            <a:avLst/>
          </a:prstGeom>
          <a:noFill/>
        </p:spPr>
      </p:pic>
      <p:pic>
        <p:nvPicPr>
          <p:cNvPr id="17412" name="Picture 4" descr="Rhinolophus hipposideros - vrÃ¡penec mal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282330" cy="4299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1143000"/>
          </a:xfrm>
        </p:spPr>
        <p:txBody>
          <a:bodyPr/>
          <a:lstStyle/>
          <a:p>
            <a:r>
              <a:rPr lang="cs-CZ" smtClean="0"/>
              <a:t>hmyzožravci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krtek obecný </a:t>
            </a:r>
            <a:r>
              <a:rPr lang="cs-CZ" i="1" smtClean="0"/>
              <a:t>(Talpa europaea)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Talpa europaea - krtek obecnÃ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852936"/>
            <a:ext cx="5076056" cy="3593848"/>
          </a:xfrm>
          <a:prstGeom prst="rect">
            <a:avLst/>
          </a:prstGeom>
          <a:noFill/>
        </p:spPr>
      </p:pic>
      <p:pic>
        <p:nvPicPr>
          <p:cNvPr id="15364" name="Picture 4" descr="Talpa europaea - krtek obecnÃ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061823" cy="3043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ježek západní </a:t>
            </a:r>
            <a:r>
              <a:rPr lang="cs-CZ" i="1" smtClean="0"/>
              <a:t>( Erinaceus europaeus)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Erinaceus europaeus - jeÅ¾ek zÃ¡padnÃ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4707773" cy="3140968"/>
          </a:xfrm>
          <a:prstGeom prst="rect">
            <a:avLst/>
          </a:prstGeom>
          <a:noFill/>
        </p:spPr>
      </p:pic>
      <p:pic>
        <p:nvPicPr>
          <p:cNvPr id="14340" name="Picture 4" descr="Erinaceus europaeus - jeÅ¾ek zÃ¡padnÃ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132856"/>
            <a:ext cx="2808312" cy="4295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606</Words>
  <Application>Microsoft Office PowerPoint</Application>
  <PresentationFormat>Předvádění na obrazovce (4:3)</PresentationFormat>
  <Paragraphs>121</Paragraphs>
  <Slides>119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119</vt:i4>
      </vt:variant>
    </vt:vector>
  </HeadingPairs>
  <TitlesOfParts>
    <vt:vector size="120" baseType="lpstr">
      <vt:lpstr>Motiv sady Office</vt:lpstr>
      <vt:lpstr>poznávačka savci</vt:lpstr>
      <vt:lpstr>ptakořitní</vt:lpstr>
      <vt:lpstr>ježura australská (Tachyglossus aculeatus)</vt:lpstr>
      <vt:lpstr>ptakopysk podivný (Ornithorhynchus anatinus)</vt:lpstr>
      <vt:lpstr>vačnatci</vt:lpstr>
      <vt:lpstr>klokan velký (Macropus fulliginosus)</vt:lpstr>
      <vt:lpstr>koala medvídkovitý (phascolarctos cinereus)</vt:lpstr>
      <vt:lpstr>vačice opossum (Didelphis marsupialis)</vt:lpstr>
      <vt:lpstr>Snímek 9</vt:lpstr>
      <vt:lpstr>vakovlk psohlavý (thylacinus cynocephalus) </vt:lpstr>
      <vt:lpstr>vakokrt písečný (notoryctes typhlops) </vt:lpstr>
      <vt:lpstr>vakoveverka létavá (Petaurus breviceps) </vt:lpstr>
      <vt:lpstr>šelmy - psovité</vt:lpstr>
      <vt:lpstr>vlk obecný  (Canis lupus)</vt:lpstr>
      <vt:lpstr>liška obecná  (Vulpes vulpes)</vt:lpstr>
      <vt:lpstr>pes hřívnatý  (Chrysocyon brachyurus)</vt:lpstr>
      <vt:lpstr>šakal čabrakový (Canis mesomelas) </vt:lpstr>
      <vt:lpstr>kojot prérijní (Canis latrans) </vt:lpstr>
      <vt:lpstr>pes dingo (Canis dingo)</vt:lpstr>
      <vt:lpstr>pes hyenovitý (Lycaon pictus)</vt:lpstr>
      <vt:lpstr>fenek berberský (Vulpes zerda)</vt:lpstr>
      <vt:lpstr>šelmy medvědovité</vt:lpstr>
      <vt:lpstr>medvěd hnědý (ursus arctos)</vt:lpstr>
      <vt:lpstr>medvěd lední  (Ursus maritimus)</vt:lpstr>
      <vt:lpstr>medvěd malajský (helarctos malayanus)</vt:lpstr>
      <vt:lpstr>medvěd grizzly (Ursus arctos horribillis)</vt:lpstr>
      <vt:lpstr>panda velká (Ailuropoda melanoleuca)</vt:lpstr>
      <vt:lpstr>medvěd ušatý (Ursus thibetanus) </vt:lpstr>
      <vt:lpstr>šelmy lasicovité</vt:lpstr>
      <vt:lpstr>kuna skalní (Martes foina)</vt:lpstr>
      <vt:lpstr>vydra říční  (Lutra lutra)</vt:lpstr>
      <vt:lpstr>jezevec lesní  (Meles meles)</vt:lpstr>
      <vt:lpstr>rosomák sibiřský  (Gulo gulo)</vt:lpstr>
      <vt:lpstr>vydra mořská (Enhydra lutris)</vt:lpstr>
      <vt:lpstr>skunk pruhovaný (Mephitis mephitis)</vt:lpstr>
      <vt:lpstr>lasice kolčava (Mustela nivalis)</vt:lpstr>
      <vt:lpstr>medojed kapský (Melivora capensis)</vt:lpstr>
      <vt:lpstr>šelmy - kočkovité</vt:lpstr>
      <vt:lpstr>kočka domácí  (Felis sylvestris)</vt:lpstr>
      <vt:lpstr>lev berberský  (panthera leo leo)</vt:lpstr>
      <vt:lpstr>tygr ussurijský (Panthera tigris altaica)</vt:lpstr>
      <vt:lpstr>jaguár americký  (panthera onca)</vt:lpstr>
      <vt:lpstr>rys ostrovid  (Lynx lynx)</vt:lpstr>
      <vt:lpstr>gepard štíhlý (Acinonyx jubatus)</vt:lpstr>
      <vt:lpstr>levhart sněžný (Panthera uncia)</vt:lpstr>
      <vt:lpstr>puma americká (Puma concolor)</vt:lpstr>
      <vt:lpstr>ocelot velký (Leopardus pardalis)</vt:lpstr>
      <vt:lpstr>kočka rybářská (Prionailurus viverrinus)</vt:lpstr>
      <vt:lpstr>hlodavci</vt:lpstr>
      <vt:lpstr>hraboš polní (Microtus arvalis)</vt:lpstr>
      <vt:lpstr>potkan domácí (Rattus norvegicus)</vt:lpstr>
      <vt:lpstr>bobr evropský (Castor fiber)</vt:lpstr>
      <vt:lpstr>nutrie říční (Myocastor coypus)</vt:lpstr>
      <vt:lpstr>kapybara mokřadní (Hyrochoerus hydrochaeris)</vt:lpstr>
      <vt:lpstr>osmák degu (octodon degus)</vt:lpstr>
      <vt:lpstr>činčila vlnatá (Chinchilla lanigera)</vt:lpstr>
      <vt:lpstr>dikobraz jihoafrický (Hystrix africaeaustralis)</vt:lpstr>
      <vt:lpstr>tarbík velký (Jaculus orientalis)</vt:lpstr>
      <vt:lpstr>zajícovci</vt:lpstr>
      <vt:lpstr>Snímek 60</vt:lpstr>
      <vt:lpstr>Snímek 61</vt:lpstr>
      <vt:lpstr>zajíc polní (Lepus europaeus)</vt:lpstr>
      <vt:lpstr>zajíc bělák (Leptus timidus)</vt:lpstr>
      <vt:lpstr>sudokopytníci</vt:lpstr>
      <vt:lpstr>Snímek 65</vt:lpstr>
      <vt:lpstr>hroch obojživelný (Hippopotamus amphibius)</vt:lpstr>
      <vt:lpstr>Snímek 67</vt:lpstr>
      <vt:lpstr>zubr evropský (Bison bonasus)</vt:lpstr>
      <vt:lpstr>zubr americký (Bison bison)</vt:lpstr>
      <vt:lpstr>Snímek 70</vt:lpstr>
      <vt:lpstr>jelen evropský (Cervus elaphus)</vt:lpstr>
      <vt:lpstr>srnec obecný (Capreolus capreolus)</vt:lpstr>
      <vt:lpstr>kamzík horský (Rupicapra rupicapra)</vt:lpstr>
      <vt:lpstr>velbloud dvouhrbý (Camelus bactrianus)</vt:lpstr>
      <vt:lpstr>žirafa jižní (Giraffa giraffa)</vt:lpstr>
      <vt:lpstr>hrošík liberijský (Choeropsis liberiensis)</vt:lpstr>
      <vt:lpstr>pekari páskovaný (Pecari tajacu)</vt:lpstr>
      <vt:lpstr>lichokopytníci</vt:lpstr>
      <vt:lpstr>kůň převalského (Equus ferus przewalskii)</vt:lpstr>
      <vt:lpstr>Snímek 80</vt:lpstr>
      <vt:lpstr>zebra stepní (Equus quagga)</vt:lpstr>
      <vt:lpstr>nosorožec indický (Rhinoceros unicornis)</vt:lpstr>
      <vt:lpstr>nosorožec dvourohý (Diceros bicornis)</vt:lpstr>
      <vt:lpstr>kytovci</vt:lpstr>
      <vt:lpstr>plejtvák obrovský (Balaenoptera musculus)</vt:lpstr>
      <vt:lpstr>kosatka dravá (Orcinus orca)</vt:lpstr>
      <vt:lpstr>narval jednorohý (Monodon monoceros)</vt:lpstr>
      <vt:lpstr>velryba grónská (Balaena mysticetus)</vt:lpstr>
      <vt:lpstr>běluha mořská (Delphinapterus leucas)</vt:lpstr>
      <vt:lpstr>letouni</vt:lpstr>
      <vt:lpstr>netopýr velký (Myotis myotis)</vt:lpstr>
      <vt:lpstr>netopýr ušatý (Piecotus auritus)</vt:lpstr>
      <vt:lpstr>netopýr černý (Barbastella barbastellus)</vt:lpstr>
      <vt:lpstr>kaloň egyptský (Rousettus aegyptiacus)</vt:lpstr>
      <vt:lpstr>upír obecný (Desmodus rotundus)</vt:lpstr>
      <vt:lpstr>vrápenec malý (Rhinolophus hipposideros)</vt:lpstr>
      <vt:lpstr>hmyzožravci</vt:lpstr>
      <vt:lpstr>krtek obecný (Talpa europaea)</vt:lpstr>
      <vt:lpstr>ježek západní ( Erinaceus europaeus)</vt:lpstr>
      <vt:lpstr>rejsek obecný (Sorex araneus)</vt:lpstr>
      <vt:lpstr>primáti - poloopice</vt:lpstr>
      <vt:lpstr>maki trpasličí (Microcebus murinus)</vt:lpstr>
      <vt:lpstr>lemur kata (Lemur catta)</vt:lpstr>
      <vt:lpstr>vari černobílý (Varecia variegata)</vt:lpstr>
      <vt:lpstr>podřád: vyšší primáti</vt:lpstr>
      <vt:lpstr>nadčeleď úzkonosí</vt:lpstr>
      <vt:lpstr>pavián anubi (papio anubis)</vt:lpstr>
      <vt:lpstr>kahau nosatý (Nasalis larvatus)</vt:lpstr>
      <vt:lpstr>mandril rýholící (Mandrillus sphinx)</vt:lpstr>
      <vt:lpstr>nadčeleď: ploskonosí</vt:lpstr>
      <vt:lpstr>kosman bělovousý (Callithrix jacchus)</vt:lpstr>
      <vt:lpstr>vřešťan pláštíkový (Alouatta palliata)</vt:lpstr>
      <vt:lpstr>lvíček zlatý (Leontopithecus rosalia)</vt:lpstr>
      <vt:lpstr>nadčeleď: hominoidi (hominidi)</vt:lpstr>
      <vt:lpstr>gibon černý (Hylobates concolor)</vt:lpstr>
      <vt:lpstr>orangutan sumaterský (Orangutan pygmaeus)</vt:lpstr>
      <vt:lpstr>gorila nížinná (gorilla gorilla)</vt:lpstr>
      <vt:lpstr>šimpanz učenlivý (Pan troglodytes)</vt:lpstr>
      <vt:lpstr>člověk moudrý (Homo sapiens)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poznávačka savci</dc:title>
  <dc:creator>Michal Dáňa</dc:creator>
  <cp:lastModifiedBy>Michal Dáňa</cp:lastModifiedBy>
  <cp:revision>7</cp:revision>
  <dcterms:created xsi:type="dcterms:W3CDTF">2019-01-15T18:22:12Z</dcterms:created>
  <dcterms:modified xsi:type="dcterms:W3CDTF">2019-02-07T18:31:04Z</dcterms:modified>
</cp:coreProperties>
</file>