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D7E339C-1D54-4C80-9F2C-5BC6593AC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2620DD65-AA00-4C15-8857-C1A2300FB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43CADEEA-A1AD-4213-8F7C-1E4B67255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243-5185-4E43-9008-931AE1869BC0}" type="datetimeFigureOut">
              <a:rPr lang="cs-CZ" smtClean="0"/>
              <a:pPr/>
              <a:t>29.9.2020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515882B5-9556-4A50-8B31-9B48B2806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BF7DAFD-799B-4429-94A2-526D63228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5CDB-6060-412F-A6BA-9FCD4CB7F5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37433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5055B4D-0513-4BD2-BC45-3183432D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FDEFBE96-2216-4F99-9B62-D6087F581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381352A-3E00-4D4D-9230-ED75CFC6C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243-5185-4E43-9008-931AE1869BC0}" type="datetimeFigureOut">
              <a:rPr lang="cs-CZ" smtClean="0"/>
              <a:pPr/>
              <a:t>29.9.2020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93F7995F-E991-4F49-AC97-C2CDB14A8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44AB52DD-3323-4258-A205-83EFEE691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5CDB-6060-412F-A6BA-9FCD4CB7F5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7538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="" xmlns:a16="http://schemas.microsoft.com/office/drawing/2014/main" id="{91730567-94EB-40D5-93AC-1D4A681877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="" xmlns:a16="http://schemas.microsoft.com/office/drawing/2014/main" id="{D38DE4B5-EE78-4CDD-9CDB-4F53F1D65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E8FCDF9D-E3B1-4AA5-BB4B-18F0CA5F8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243-5185-4E43-9008-931AE1869BC0}" type="datetimeFigureOut">
              <a:rPr lang="cs-CZ" smtClean="0"/>
              <a:pPr/>
              <a:t>29.9.2020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18431EEA-CDB4-4DB9-A6F0-95142ABCA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0EE10D73-82BA-4323-930D-DA5202E9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5CDB-6060-412F-A6BA-9FCD4CB7F5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9537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787E814-9BC6-404D-8B0B-42F7AD52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832882D-F156-4750-86C0-5B8E20B2A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E201948-E8DC-4844-A910-C452C947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243-5185-4E43-9008-931AE1869BC0}" type="datetimeFigureOut">
              <a:rPr lang="cs-CZ" smtClean="0"/>
              <a:pPr/>
              <a:t>29.9.2020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A57F1D96-BB8C-42E1-BDAD-D7A6DCDD1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F0451A11-E313-43AE-8A4C-5356DBD8A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5CDB-6060-412F-A6BA-9FCD4CB7F5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6587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8AC96C62-EA0E-47E0-9623-00460876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E028AB29-FA59-43D5-BA08-8D992D165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AD0DB88D-B28F-4E19-B51A-5D212135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243-5185-4E43-9008-931AE1869BC0}" type="datetimeFigureOut">
              <a:rPr lang="cs-CZ" smtClean="0"/>
              <a:pPr/>
              <a:t>29.9.2020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4EEF757B-1FBE-4758-BE2E-5B33E3CF9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E6D3A557-4BA6-4B25-99A3-E39384047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5CDB-6060-412F-A6BA-9FCD4CB7F5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39671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A438D19-0E89-46FD-8FB2-925D4A13D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231CCF2E-C16E-4A3F-B93D-B0A034EB5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346402A4-3A57-4916-99F5-7A1AE2BBF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2399FC27-8859-4BB3-A474-A5D2D78C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243-5185-4E43-9008-931AE1869BC0}" type="datetimeFigureOut">
              <a:rPr lang="cs-CZ" smtClean="0"/>
              <a:pPr/>
              <a:t>29.9.2020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19EA5764-3977-4D86-92E4-33A5BA356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A060B9E7-4DB8-48BD-AC26-6A612B0C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5CDB-6060-412F-A6BA-9FCD4CB7F5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617490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CBDDD03-889C-4630-B07D-28014E4E1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19811DB2-01D8-4B24-A7C0-3005FF89E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="" xmlns:a16="http://schemas.microsoft.com/office/drawing/2014/main" id="{099869DE-9792-4FDE-92CE-41F322E51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="" xmlns:a16="http://schemas.microsoft.com/office/drawing/2014/main" id="{DACC09FB-EFD8-4531-95E3-63D5A2005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="" xmlns:a16="http://schemas.microsoft.com/office/drawing/2014/main" id="{EB8ACE08-DD51-49EF-96CD-F5050A89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="" xmlns:a16="http://schemas.microsoft.com/office/drawing/2014/main" id="{F0B8EECD-655E-459E-9FC9-CC53ED9D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243-5185-4E43-9008-931AE1869BC0}" type="datetimeFigureOut">
              <a:rPr lang="cs-CZ" smtClean="0"/>
              <a:pPr/>
              <a:t>29.9.2020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="" xmlns:a16="http://schemas.microsoft.com/office/drawing/2014/main" id="{265FA0C8-9651-469E-B9D7-887A5AD94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="" xmlns:a16="http://schemas.microsoft.com/office/drawing/2014/main" id="{FE73C7E3-2C13-479A-AC4F-72B79339E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5CDB-6060-412F-A6BA-9FCD4CB7F5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14217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C812526-CAB9-4083-A7EB-D371F9CCC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="" xmlns:a16="http://schemas.microsoft.com/office/drawing/2014/main" id="{A1EA6AF0-C00C-43D5-B5C8-37981400A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243-5185-4E43-9008-931AE1869BC0}" type="datetimeFigureOut">
              <a:rPr lang="cs-CZ" smtClean="0"/>
              <a:pPr/>
              <a:t>29.9.2020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="" xmlns:a16="http://schemas.microsoft.com/office/drawing/2014/main" id="{411DD4F2-2CFF-4351-929E-FE193CD13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="" xmlns:a16="http://schemas.microsoft.com/office/drawing/2014/main" id="{740ABC04-E90F-452B-A172-164CBD30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5CDB-6060-412F-A6BA-9FCD4CB7F5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43147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="" xmlns:a16="http://schemas.microsoft.com/office/drawing/2014/main" id="{E5E2A40A-8425-498F-B4B0-33868991C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243-5185-4E43-9008-931AE1869BC0}" type="datetimeFigureOut">
              <a:rPr lang="cs-CZ" smtClean="0"/>
              <a:pPr/>
              <a:t>29.9.2020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="" xmlns:a16="http://schemas.microsoft.com/office/drawing/2014/main" id="{6C998A2B-E3A5-4FB5-92DC-5AC3ACA08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="" xmlns:a16="http://schemas.microsoft.com/office/drawing/2014/main" id="{9D83A3DD-BD81-484D-B034-499D6AD5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5CDB-6060-412F-A6BA-9FCD4CB7F5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13326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77102B0-F749-4AD8-B012-5319BA12B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="" xmlns:a16="http://schemas.microsoft.com/office/drawing/2014/main" id="{AE4473AB-662C-450D-BDD3-DC910BF64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FA3E7342-2B9C-41D2-B3C8-9EA68F6BB3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AA783404-B072-4D50-BD0F-86CB9616E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243-5185-4E43-9008-931AE1869BC0}" type="datetimeFigureOut">
              <a:rPr lang="cs-CZ" smtClean="0"/>
              <a:pPr/>
              <a:t>29.9.2020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8F218139-F296-4992-93E0-4765D02F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5015CBAC-3705-4AEF-9456-9D0B3611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5CDB-6060-412F-A6BA-9FCD4CB7F5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146523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17C4796B-1BB7-42DA-AE6E-7462434A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="" xmlns:a16="http://schemas.microsoft.com/office/drawing/2014/main" id="{4283F8AD-DBF1-45AF-A596-CF5860EE4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="" xmlns:a16="http://schemas.microsoft.com/office/drawing/2014/main" id="{02F1D55E-B46A-4A48-8F81-6DA49833F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="" xmlns:a16="http://schemas.microsoft.com/office/drawing/2014/main" id="{131F89A3-2668-4723-8090-8F8762880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4243-5185-4E43-9008-931AE1869BC0}" type="datetimeFigureOut">
              <a:rPr lang="cs-CZ" smtClean="0"/>
              <a:pPr/>
              <a:t>29.9.2020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="" xmlns:a16="http://schemas.microsoft.com/office/drawing/2014/main" id="{0F8AA464-3AB9-49F7-8F97-2AAC945FC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="" xmlns:a16="http://schemas.microsoft.com/office/drawing/2014/main" id="{81F4B096-A2B5-4C2F-B0DD-B432C50F4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55CDB-6060-412F-A6BA-9FCD4CB7F5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7489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="" xmlns:a16="http://schemas.microsoft.com/office/drawing/2014/main" id="{6503359B-BB62-4397-A0AC-CAED759C0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="" xmlns:a16="http://schemas.microsoft.com/office/drawing/2014/main" id="{5238C096-C239-4E31-B0D3-9A3D0FB57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="" xmlns:a16="http://schemas.microsoft.com/office/drawing/2014/main" id="{BAEF7001-8480-4FE4-84F2-40932F678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E4243-5185-4E43-9008-931AE1869BC0}" type="datetimeFigureOut">
              <a:rPr lang="cs-CZ" smtClean="0"/>
              <a:pPr/>
              <a:t>29.9.2020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="" xmlns:a16="http://schemas.microsoft.com/office/drawing/2014/main" id="{E320527A-F62C-4C58-B549-1CD9BED6AC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="" xmlns:a16="http://schemas.microsoft.com/office/drawing/2014/main" id="{73BAA53E-5CC4-47ED-B665-0C84A764D2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5CDB-6060-412F-A6BA-9FCD4CB7F53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7638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FD21B9B-72BA-46CA-88E7-D5E5D2CDB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Poznávačka kruhoústí a paryby</a:t>
            </a:r>
            <a:r>
              <a:rPr lang="cs-CZ"/>
              <a:t/>
            </a:r>
            <a:br>
              <a:rPr lang="cs-CZ"/>
            </a:b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="" xmlns:a16="http://schemas.microsoft.com/office/drawing/2014/main" id="{9483B9A0-02BD-4DFB-B325-6424DCAD72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ZŠ </a:t>
            </a:r>
            <a:r>
              <a:rPr lang="cs-CZ" dirty="0" err="1" smtClean="0"/>
              <a:t>Holýšov</a:t>
            </a:r>
            <a:r>
              <a:rPr lang="cs-CZ" dirty="0" smtClean="0"/>
              <a:t>, 7. </a:t>
            </a:r>
            <a:r>
              <a:rPr lang="cs-CZ" dirty="0" smtClean="0"/>
              <a:t>A, B</a:t>
            </a:r>
            <a:endParaRPr lang="cs-CZ" dirty="0" smtClean="0"/>
          </a:p>
        </p:txBody>
      </p:sp>
    </p:spTree>
    <p:extLst>
      <p:ext uri="{BB962C8B-B14F-4D97-AF65-F5344CB8AC3E}">
        <p14:creationId xmlns="" xmlns:p14="http://schemas.microsoft.com/office/powerpoint/2010/main" val="27323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D3F16B1C-91ED-4321-A87D-87E949A9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máčka skvrnitá </a:t>
            </a:r>
            <a:r>
              <a:rPr lang="cs-CZ" i="1"/>
              <a:t>(scyliorhinus canicula)</a:t>
            </a:r>
            <a:endParaRPr lang="cs-CZ"/>
          </a:p>
        </p:txBody>
      </p:sp>
      <p:pic>
        <p:nvPicPr>
          <p:cNvPr id="7170" name="Picture 2" descr="Výsledek obrázku pro máčka skvrnitá">
            <a:extLst>
              <a:ext uri="{FF2B5EF4-FFF2-40B4-BE49-F238E27FC236}">
                <a16:creationId xmlns="" xmlns:a16="http://schemas.microsoft.com/office/drawing/2014/main" id="{2444EC68-B709-47FC-A05B-D18B3BC66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741" y="4386189"/>
            <a:ext cx="3810000" cy="2362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Výsledek obrázku pro máčka skvrnitá">
            <a:extLst>
              <a:ext uri="{FF2B5EF4-FFF2-40B4-BE49-F238E27FC236}">
                <a16:creationId xmlns="" xmlns:a16="http://schemas.microsoft.com/office/drawing/2014/main" id="{DB396813-1488-472D-89C9-F6041446B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99541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53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9BBD4E4-770E-4225-963C-EA214797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žralok obrovský </a:t>
            </a:r>
            <a:r>
              <a:rPr lang="cs-CZ" i="1"/>
              <a:t>(rhincodon typus)</a:t>
            </a:r>
            <a:endParaRPr lang="cs-CZ"/>
          </a:p>
        </p:txBody>
      </p:sp>
      <p:pic>
        <p:nvPicPr>
          <p:cNvPr id="8194" name="Picture 2" descr="Výsledek obrázku pro rhincodon typus">
            <a:extLst>
              <a:ext uri="{FF2B5EF4-FFF2-40B4-BE49-F238E27FC236}">
                <a16:creationId xmlns="" xmlns:a16="http://schemas.microsoft.com/office/drawing/2014/main" id="{D032156F-DF7E-4BDB-BAD0-71E3D9511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532" y="3015029"/>
            <a:ext cx="4572000" cy="3219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ýsledek obrázku pro rhincodon typus">
            <a:extLst>
              <a:ext uri="{FF2B5EF4-FFF2-40B4-BE49-F238E27FC236}">
                <a16:creationId xmlns="" xmlns:a16="http://schemas.microsoft.com/office/drawing/2014/main" id="{F79DDC39-FB43-479D-99FC-6CE1008CD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79" y="1589649"/>
            <a:ext cx="6126017" cy="3447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371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53B94FB-A05F-4964-8ED7-E2734DC9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0606" y="59152"/>
            <a:ext cx="10515600" cy="1325563"/>
          </a:xfrm>
        </p:spPr>
        <p:txBody>
          <a:bodyPr/>
          <a:lstStyle/>
          <a:p>
            <a:pPr algn="ctr"/>
            <a:r>
              <a:rPr lang="cs-CZ"/>
              <a:t>kladivoun bronzový </a:t>
            </a:r>
            <a:r>
              <a:rPr lang="cs-CZ" i="1"/>
              <a:t>( sphyrna lewini)</a:t>
            </a:r>
            <a:endParaRPr lang="cs-CZ"/>
          </a:p>
        </p:txBody>
      </p:sp>
      <p:pic>
        <p:nvPicPr>
          <p:cNvPr id="9218" name="Picture 2" descr="Výsledek obrázku pro kladivoun bronzový">
            <a:extLst>
              <a:ext uri="{FF2B5EF4-FFF2-40B4-BE49-F238E27FC236}">
                <a16:creationId xmlns="" xmlns:a16="http://schemas.microsoft.com/office/drawing/2014/main" id="{3D567ABA-E5BE-4E8F-8569-7A86F48BC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71" y="3123027"/>
            <a:ext cx="5094030" cy="3387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ýsledek obrázku pro kladivoun bronzový">
            <a:extLst>
              <a:ext uri="{FF2B5EF4-FFF2-40B4-BE49-F238E27FC236}">
                <a16:creationId xmlns="" xmlns:a16="http://schemas.microsoft.com/office/drawing/2014/main" id="{35C49A58-DED8-4420-82AC-7A00DCA3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22" y="2342805"/>
            <a:ext cx="497205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83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4A436EC5-2CCF-4F4B-9DC1-AD0DCA203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109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/>
              <a:t>paryby</a:t>
            </a:r>
            <a:br>
              <a:rPr lang="cs-CZ"/>
            </a:br>
            <a:r>
              <a:rPr lang="cs-CZ"/>
              <a:t>rejnoci</a:t>
            </a:r>
          </a:p>
        </p:txBody>
      </p:sp>
    </p:spTree>
    <p:extLst>
      <p:ext uri="{BB962C8B-B14F-4D97-AF65-F5344CB8AC3E}">
        <p14:creationId xmlns="" xmlns:p14="http://schemas.microsoft.com/office/powerpoint/2010/main" val="302092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3BA75F1-7995-43AD-A54A-5887E62C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rejnok ostnitý </a:t>
            </a:r>
            <a:r>
              <a:rPr lang="cs-CZ" i="1"/>
              <a:t>( malacoraja clavata)</a:t>
            </a:r>
            <a:endParaRPr lang="cs-CZ"/>
          </a:p>
        </p:txBody>
      </p:sp>
      <p:pic>
        <p:nvPicPr>
          <p:cNvPr id="10242" name="Picture 2" descr="Výsledek obrázku pro rejnok ostnitý">
            <a:extLst>
              <a:ext uri="{FF2B5EF4-FFF2-40B4-BE49-F238E27FC236}">
                <a16:creationId xmlns="" xmlns:a16="http://schemas.microsoft.com/office/drawing/2014/main" id="{1E343EB9-4203-48EA-8B3B-D07BB225D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67" y="3066098"/>
            <a:ext cx="4381500" cy="3286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Výsledek obrázku pro rejnok ostnitý">
            <a:extLst>
              <a:ext uri="{FF2B5EF4-FFF2-40B4-BE49-F238E27FC236}">
                <a16:creationId xmlns="" xmlns:a16="http://schemas.microsoft.com/office/drawing/2014/main" id="{62AD6C11-3AB1-4A81-8437-B0329DBA3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82301"/>
            <a:ext cx="6077953" cy="38979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156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74E8D1E-73AE-440B-B27C-E184430F6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cs-CZ"/>
              <a:t>manta atlantská </a:t>
            </a:r>
            <a:r>
              <a:rPr lang="cs-CZ" i="1"/>
              <a:t>( manta birostris)</a:t>
            </a:r>
            <a:endParaRPr lang="cs-CZ"/>
          </a:p>
        </p:txBody>
      </p:sp>
      <p:pic>
        <p:nvPicPr>
          <p:cNvPr id="11266" name="Picture 2" descr="Výsledek obrázku pro manta atlantská">
            <a:extLst>
              <a:ext uri="{FF2B5EF4-FFF2-40B4-BE49-F238E27FC236}">
                <a16:creationId xmlns="" xmlns:a16="http://schemas.microsoft.com/office/drawing/2014/main" id="{DDB54F15-6F67-4FBE-8388-3839EB131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215" y="2843579"/>
            <a:ext cx="5715000" cy="3562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ýsledek obrázku pro manta atlantská">
            <a:extLst>
              <a:ext uri="{FF2B5EF4-FFF2-40B4-BE49-F238E27FC236}">
                <a16:creationId xmlns="" xmlns:a16="http://schemas.microsoft.com/office/drawing/2014/main" id="{0A469DD1-98D0-4E77-BF49-C37A61527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82" y="1690688"/>
            <a:ext cx="5603377" cy="42025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957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2C448612-BAB3-4AB8-A355-D5FA3B538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parejnok elektrický </a:t>
            </a:r>
            <a:r>
              <a:rPr lang="cs-CZ" i="1"/>
              <a:t>( torpedo marmorata)</a:t>
            </a:r>
            <a:endParaRPr lang="cs-CZ"/>
          </a:p>
        </p:txBody>
      </p:sp>
      <p:pic>
        <p:nvPicPr>
          <p:cNvPr id="12290" name="Picture 2" descr="Výsledek obrázku pro parejnok elektrický">
            <a:extLst>
              <a:ext uri="{FF2B5EF4-FFF2-40B4-BE49-F238E27FC236}">
                <a16:creationId xmlns="" xmlns:a16="http://schemas.microsoft.com/office/drawing/2014/main" id="{28709C9F-A06E-4F47-84AF-AD7E7CE26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53578"/>
            <a:ext cx="6096000" cy="4048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Výsledek obrázku pro parejnok elektrický">
            <a:extLst>
              <a:ext uri="{FF2B5EF4-FFF2-40B4-BE49-F238E27FC236}">
                <a16:creationId xmlns="" xmlns:a16="http://schemas.microsoft.com/office/drawing/2014/main" id="{4152710A-0789-4953-BAB7-3F277618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88" y="2405574"/>
            <a:ext cx="4607268" cy="3455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446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mtClean="0"/>
              <a:t>zajímavosti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žraloci nespí?</a:t>
            </a:r>
          </a:p>
          <a:p>
            <a:r>
              <a:rPr lang="cs-CZ" smtClean="0"/>
              <a:t>nitroděložní kanibalismus?</a:t>
            </a:r>
          </a:p>
          <a:p>
            <a:r>
              <a:rPr lang="cs-CZ" smtClean="0"/>
              <a:t>Kolik elektrické energie vyprodukuje parejnok elektrický?</a:t>
            </a:r>
          </a:p>
          <a:p>
            <a:r>
              <a:rPr lang="cs-CZ" smtClean="0"/>
              <a:t>Steve irwin x trnucha obecná</a:t>
            </a:r>
          </a:p>
          <a:p>
            <a:r>
              <a:rPr lang="cs-CZ" smtClean="0"/>
              <a:t>Jak se říká pohybu manty atlantské?</a:t>
            </a:r>
          </a:p>
          <a:p>
            <a:endParaRPr lang="cs-CZ" smtClean="0"/>
          </a:p>
          <a:p>
            <a:endParaRPr lang="cs-CZ" smtClean="0"/>
          </a:p>
          <a:p>
            <a:endParaRPr lang="cs-CZ"/>
          </a:p>
        </p:txBody>
      </p:sp>
      <p:pic>
        <p:nvPicPr>
          <p:cNvPr id="1026" name="Picture 2" descr="Výsledek obrázku pro trnucha obecná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7377" y="0"/>
            <a:ext cx="3924300" cy="2743201"/>
          </a:xfrm>
          <a:prstGeom prst="rect">
            <a:avLst/>
          </a:prstGeom>
          <a:noFill/>
        </p:spPr>
      </p:pic>
      <p:pic>
        <p:nvPicPr>
          <p:cNvPr id="1028" name="Picture 4" descr="Související 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10642" y="3646795"/>
            <a:ext cx="3300488" cy="2235391"/>
          </a:xfrm>
          <a:prstGeom prst="rect">
            <a:avLst/>
          </a:prstGeom>
          <a:noFill/>
        </p:spPr>
      </p:pic>
      <p:pic>
        <p:nvPicPr>
          <p:cNvPr id="1030" name="Picture 6" descr="Výsledek obrázku pro steve irw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151" y="4613510"/>
            <a:ext cx="4697763" cy="1691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BDD0B2F3-6369-4E9D-81E3-7F12CD16E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kruhoústí</a:t>
            </a:r>
          </a:p>
        </p:txBody>
      </p:sp>
    </p:spTree>
    <p:extLst>
      <p:ext uri="{BB962C8B-B14F-4D97-AF65-F5344CB8AC3E}">
        <p14:creationId xmlns="" xmlns:p14="http://schemas.microsoft.com/office/powerpoint/2010/main" val="57928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F3B16480-07FA-4AA3-9EA6-B392D35BE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kruhovitá přísavka </a:t>
            </a:r>
            <a:br>
              <a:rPr lang="cs-CZ"/>
            </a:br>
            <a:r>
              <a:rPr lang="cs-CZ"/>
              <a:t>mihule mořská  </a:t>
            </a:r>
            <a:r>
              <a:rPr lang="cs-CZ" i="1"/>
              <a:t>(petromyzon marinus)</a:t>
            </a:r>
            <a:endParaRPr lang="cs-CZ"/>
          </a:p>
        </p:txBody>
      </p:sp>
      <p:pic>
        <p:nvPicPr>
          <p:cNvPr id="1028" name="Picture 4" descr="Výsledek obrázku pro mihule mořská">
            <a:extLst>
              <a:ext uri="{FF2B5EF4-FFF2-40B4-BE49-F238E27FC236}">
                <a16:creationId xmlns="" xmlns:a16="http://schemas.microsoft.com/office/drawing/2014/main" id="{0F7E8DA7-A3BC-4A99-A027-808F5DA3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277" y="2350551"/>
            <a:ext cx="5476875" cy="36480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4038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3D6A5F0F-14B8-4654-909B-8DFB0C8F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mihule říční </a:t>
            </a:r>
            <a:r>
              <a:rPr lang="cs-CZ" i="1"/>
              <a:t>(lampetra fluviatilis)</a:t>
            </a:r>
            <a:endParaRPr lang="cs-CZ"/>
          </a:p>
        </p:txBody>
      </p:sp>
      <p:pic>
        <p:nvPicPr>
          <p:cNvPr id="2050" name="Picture 2" descr="Výsledek obrázku pro mihule říční">
            <a:extLst>
              <a:ext uri="{FF2B5EF4-FFF2-40B4-BE49-F238E27FC236}">
                <a16:creationId xmlns="" xmlns:a16="http://schemas.microsoft.com/office/drawing/2014/main" id="{7CE0C3F1-D110-494B-844A-394C1B128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984" y="2568402"/>
            <a:ext cx="5802557" cy="36496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33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AF8E75B7-A4C9-41ED-85DB-F95BC6862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mihule potoční </a:t>
            </a:r>
            <a:r>
              <a:rPr lang="cs-CZ" i="1"/>
              <a:t>(lampetra planeri)</a:t>
            </a:r>
            <a:endParaRPr lang="cs-CZ"/>
          </a:p>
        </p:txBody>
      </p:sp>
      <p:pic>
        <p:nvPicPr>
          <p:cNvPr id="3074" name="Picture 2" descr="Výsledek obrázku pro mihule potoční">
            <a:extLst>
              <a:ext uri="{FF2B5EF4-FFF2-40B4-BE49-F238E27FC236}">
                <a16:creationId xmlns="" xmlns:a16="http://schemas.microsoft.com/office/drawing/2014/main" id="{455E22E1-7C1C-49B4-AB3B-6B87D9B80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29571"/>
            <a:ext cx="9144000" cy="3724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567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05725AB6-7509-4445-AE63-C83C2539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mihule mořská </a:t>
            </a:r>
            <a:r>
              <a:rPr lang="cs-CZ" i="1"/>
              <a:t>(petromyzon marinus)</a:t>
            </a:r>
            <a:endParaRPr lang="cs-CZ"/>
          </a:p>
        </p:txBody>
      </p:sp>
      <p:pic>
        <p:nvPicPr>
          <p:cNvPr id="4100" name="Picture 4" descr="Výsledek obrázku pro mihule mořská">
            <a:extLst>
              <a:ext uri="{FF2B5EF4-FFF2-40B4-BE49-F238E27FC236}">
                <a16:creationId xmlns="" xmlns:a16="http://schemas.microsoft.com/office/drawing/2014/main" id="{D965032F-9DA1-47EC-9F43-8CD38B4EC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24357"/>
            <a:ext cx="6096000" cy="39909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767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93FD7AC6-8E13-40A9-832F-BD7D8CF8B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sliznatka</a:t>
            </a:r>
          </a:p>
        </p:txBody>
      </p:sp>
      <p:pic>
        <p:nvPicPr>
          <p:cNvPr id="5122" name="Picture 2" descr="Související obrázek">
            <a:extLst>
              <a:ext uri="{FF2B5EF4-FFF2-40B4-BE49-F238E27FC236}">
                <a16:creationId xmlns="" xmlns:a16="http://schemas.microsoft.com/office/drawing/2014/main" id="{659D3715-3D54-4FB1-B6CC-A3833587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38" y="2973779"/>
            <a:ext cx="4610100" cy="248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644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7FFCAE0D-BC52-4432-98FF-E66CD918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1823"/>
            <a:ext cx="10515600" cy="1325563"/>
          </a:xfrm>
        </p:spPr>
        <p:txBody>
          <a:bodyPr/>
          <a:lstStyle/>
          <a:p>
            <a:pPr algn="ctr"/>
            <a:r>
              <a:rPr lang="cs-CZ"/>
              <a:t>paryby</a:t>
            </a:r>
            <a:br>
              <a:rPr lang="cs-CZ"/>
            </a:br>
            <a:r>
              <a:rPr lang="cs-CZ"/>
              <a:t>žraloci</a:t>
            </a:r>
          </a:p>
        </p:txBody>
      </p:sp>
      <p:pic>
        <p:nvPicPr>
          <p:cNvPr id="10242" name="Picture 2" descr="Výsledek obrázku pro žralok ploutv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4615" y="4653325"/>
            <a:ext cx="4286250" cy="1762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17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0112D55-4DE1-468E-9CD7-831B3B195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ostroun obecný </a:t>
            </a:r>
            <a:r>
              <a:rPr lang="cs-CZ" i="1"/>
              <a:t>(squallus acanthias)</a:t>
            </a:r>
            <a:endParaRPr lang="cs-CZ"/>
          </a:p>
        </p:txBody>
      </p:sp>
      <p:pic>
        <p:nvPicPr>
          <p:cNvPr id="6146" name="Picture 2" descr="Výsledek obrázku pro ostroun obecný">
            <a:extLst>
              <a:ext uri="{FF2B5EF4-FFF2-40B4-BE49-F238E27FC236}">
                <a16:creationId xmlns="" xmlns:a16="http://schemas.microsoft.com/office/drawing/2014/main" id="{E8B8C4B0-6866-443D-A81D-4D003F83C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80519"/>
            <a:ext cx="4959881" cy="3293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ostroun obecný">
            <a:extLst>
              <a:ext uri="{FF2B5EF4-FFF2-40B4-BE49-F238E27FC236}">
                <a16:creationId xmlns="" xmlns:a16="http://schemas.microsoft.com/office/drawing/2014/main" id="{848748D7-653B-4186-8536-DEC712BD3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1" y="2098944"/>
            <a:ext cx="4743450" cy="2828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059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104</Words>
  <Application>Microsoft Office PowerPoint</Application>
  <PresentationFormat>Vlastní</PresentationFormat>
  <Paragraphs>24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Office</vt:lpstr>
      <vt:lpstr>Poznávačka kruhoústí a paryby </vt:lpstr>
      <vt:lpstr>kruhoústí</vt:lpstr>
      <vt:lpstr>kruhovitá přísavka  mihule mořská  (petromyzon marinus)</vt:lpstr>
      <vt:lpstr>mihule říční (lampetra fluviatilis)</vt:lpstr>
      <vt:lpstr>mihule potoční (lampetra planeri)</vt:lpstr>
      <vt:lpstr>mihule mořská (petromyzon marinus)</vt:lpstr>
      <vt:lpstr>sliznatka</vt:lpstr>
      <vt:lpstr>paryby žraloci</vt:lpstr>
      <vt:lpstr>ostroun obecný (squallus acanthias)</vt:lpstr>
      <vt:lpstr>máčka skvrnitá (scyliorhinus canicula)</vt:lpstr>
      <vt:lpstr>žralok obrovský (rhincodon typus)</vt:lpstr>
      <vt:lpstr>kladivoun bronzový ( sphyrna lewini)</vt:lpstr>
      <vt:lpstr>paryby rejnoci</vt:lpstr>
      <vt:lpstr>rejnok ostnitý ( malacoraja clavata)</vt:lpstr>
      <vt:lpstr>manta atlantská ( manta birostris)</vt:lpstr>
      <vt:lpstr>parejnok elektrický ( torpedo marmorata)</vt:lpstr>
      <vt:lpstr>zajímavosti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Kruhoústí</dc:title>
  <dc:creator>Dana Michal</dc:creator>
  <cp:lastModifiedBy>Ondrášik</cp:lastModifiedBy>
  <cp:revision>16</cp:revision>
  <dcterms:created xsi:type="dcterms:W3CDTF">2017-09-24T08:58:40Z</dcterms:created>
  <dcterms:modified xsi:type="dcterms:W3CDTF">2020-09-29T07:04:40Z</dcterms:modified>
</cp:coreProperties>
</file>