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16275-B505-4831-B114-43825F52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5990CD-7DFA-4FCC-B70F-1F698E9DA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FAEA8A-E35B-4C72-BF2B-0748245D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CAAAC-7252-4FC9-993C-CA328411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7F5BFD-E50B-4E18-B876-F1E6F7F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21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D26F1-1D05-4C5A-BF46-05A5CA78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38797E-854C-4CB4-B23D-92FEBBEDE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3B7507-514C-4DE0-9494-B20BCE59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98400C-C1F3-4287-A7DC-B141B43B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79AA60-2FEF-4748-941C-A8B24F89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65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2B91DE-E6A5-4865-9C65-721E21DD9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05BE2B-BFA4-467D-9248-219ACBC96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F4DDC4-A57C-4C74-97AA-99628D4A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B76751-5387-44E6-96E1-6E14C9D9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95C5E6-AB90-4D89-AAA5-0E9BFBD5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97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7B59B-FC89-4AFA-813D-49DBA800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C8C3B-AD30-4698-ADDC-20AA085F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D6519F-FBBD-4A5D-8E56-23BF7B2D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2BD6AD-D5EC-43E9-9EED-4B33CA2B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89EADF-DE0A-47D0-A76D-A38AD1DB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8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EDEA9-8AAD-4273-A2EA-8067B279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6E3DE0-7CF7-44DF-8BCC-149E0126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3F44CF-1697-47BA-B8DE-76BF5DE0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99D81E-85E3-4693-9745-3009ECAE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0800F5-2543-41D8-B736-1D9EF326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77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32FA-5DB0-49BA-AC2B-E139E09A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526F9-D4C2-4B07-A058-7AAC31934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C44DF5-D215-433E-9434-7FAA485F8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631BF2-9729-4BFE-B3C6-C9330290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3735C4-3621-4D4C-9459-3E20739C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690655-B79E-42F1-9A20-F97D93DD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1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9723D-6D9E-4761-A806-99BE1BD0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625828-0768-480B-961C-2D46E994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6E621E-C425-4C87-84C5-74DF5B2C2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49574E-4B1E-49C5-A5CA-E710926EF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3C95A6-78E5-4CD7-AFB6-3B00E11BD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C7D07B-B3CE-4C09-A48D-8D71663E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D33A5A-8B6D-430D-B096-25F3DDA1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F2C003-1C94-4A22-859F-44B2C91A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0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9C0BB-6695-434B-AE78-F31C6300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AE5CC5-84C0-4431-815B-5DCECD6D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9BBF66-2D6B-4934-AF31-FDD2D74B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8F1D22-D58E-4A87-BDBE-332CEDE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08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358B75-1B99-4356-BF78-4D6AA2B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D45CD0-617F-419C-9FEC-C6CB8A66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913399-49E9-4CBE-8648-8FFBE0EB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1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455D1-F68C-4EA7-8021-F6EC9281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7709F-077E-498F-9BB8-5B6F51D2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58EF39-91B4-4F1C-9C9A-F694ECFC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32360F-0EE3-413A-8F58-880793E8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CFC9A2-E86D-45DD-9C64-AB500DA1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689D1A-3C9B-45CF-9A43-43686CBA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7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0A5A3-0842-4101-BAC0-2EBF1080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A78423-9BC9-4D77-A7AD-71FC40F1A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F6E1A0-6A7B-41BE-9F7C-16C9407F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FAD51-4120-4127-9DC6-B55CBE72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FEBD03-EFB9-406E-AABF-5779FF7F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46E0E5-776A-438E-B066-317B87A8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60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9179A6-FAA2-472F-9E57-5299DD60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A2552F-CAB6-4C92-A631-BB3954807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C82E9D-9B8B-4E2E-BE99-D80437A0F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29ED-3EFF-4339-8BDE-A5517154A0AE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899BDC-C9A8-4CFE-B270-E2A63BE1E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69B41-4786-4CC3-8CCF-AF048D5E2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555E-6E9E-4F86-ABDD-8E167A9B8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02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ABDCC4-1FEA-477D-AE14-21A824C7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měkkýši - hlavonožci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CE3245-8933-46A8-A1B4-0F3E0929E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cs-CZ" sz="1400">
                <a:solidFill>
                  <a:srgbClr val="896C2D"/>
                </a:solidFill>
              </a:rPr>
              <a:t>Michal Dáňa</a:t>
            </a:r>
          </a:p>
          <a:p>
            <a:pPr algn="l"/>
            <a:r>
              <a:rPr lang="cs-CZ" sz="1400">
                <a:solidFill>
                  <a:srgbClr val="896C2D"/>
                </a:solidFill>
              </a:rPr>
              <a:t>ZŠ Holýšov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VÃ½sledek obrÃ¡zku pro jones pirates of the caribbean">
            <a:extLst>
              <a:ext uri="{FF2B5EF4-FFF2-40B4-BE49-F238E27FC236}">
                <a16:creationId xmlns:a16="http://schemas.microsoft.com/office/drawing/2014/main" id="{A7C2ACD7-AD36-443D-9D4A-F3FD5C251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3724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chobotniÄky z druhÃ©ho patra">
            <a:extLst>
              <a:ext uri="{FF2B5EF4-FFF2-40B4-BE49-F238E27FC236}">
                <a16:creationId xmlns:a16="http://schemas.microsoft.com/office/drawing/2014/main" id="{B462F6C6-936B-4B8B-BF0D-989B4AC46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 r="2" b="12951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4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0384C-9F8C-4C00-A209-6E2ACDFA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/>
              <a:t>obecná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93F77D-C10E-4EC5-9C6A-7C29CAD4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/>
              <a:t>bilaterálně souměrné tělo</a:t>
            </a:r>
          </a:p>
          <a:p>
            <a:r>
              <a:rPr lang="cs-CZ"/>
              <a:t>noha přeměněna na ramena</a:t>
            </a:r>
          </a:p>
          <a:p>
            <a:r>
              <a:rPr lang="cs-CZ"/>
              <a:t>gonochoristé, vnější oplození</a:t>
            </a:r>
          </a:p>
          <a:p>
            <a:r>
              <a:rPr lang="cs-CZ"/>
              <a:t>pohyb pomocí tlaku vody z pláště</a:t>
            </a:r>
          </a:p>
          <a:p>
            <a:r>
              <a:rPr lang="cs-CZ"/>
              <a:t>výhradně mořští dravci</a:t>
            </a:r>
          </a:p>
          <a:p>
            <a:r>
              <a:rPr lang="cs-CZ"/>
              <a:t>častá schopnost barvoměny</a:t>
            </a:r>
          </a:p>
          <a:p>
            <a:endParaRPr lang="cs-CZ"/>
          </a:p>
        </p:txBody>
      </p:sp>
      <p:pic>
        <p:nvPicPr>
          <p:cNvPr id="2050" name="Picture 2" descr="VÃ½sledek obrÃ¡zku pro pohyb krakatice">
            <a:extLst>
              <a:ext uri="{FF2B5EF4-FFF2-40B4-BE49-F238E27FC236}">
                <a16:creationId xmlns:a16="http://schemas.microsoft.com/office/drawing/2014/main" id="{D3BD7B08-E2B2-46DF-80AB-53A98855C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r="-3" b="-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1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F68DE-6952-4BA6-A4C7-454AFBFE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sépie obecná </a:t>
            </a:r>
            <a:r>
              <a:rPr lang="cs-CZ" sz="4000" i="1"/>
              <a:t>(Sepia officinalis)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46A7-635E-4603-8B49-3BC70CF4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/>
              <a:t>vakovité tělo 10  ramen</a:t>
            </a:r>
          </a:p>
          <a:p>
            <a:r>
              <a:rPr lang="cs-CZ" sz="2400"/>
              <a:t>ústní otvor </a:t>
            </a:r>
            <a:r>
              <a:rPr lang="cs-CZ" sz="2400">
                <a:sym typeface="Wingdings" panose="05000000000000000000" pitchFamily="2" charset="2"/>
              </a:rPr>
              <a:t> rohovité čelisti</a:t>
            </a:r>
          </a:p>
          <a:p>
            <a:r>
              <a:rPr lang="cs-CZ" sz="2400">
                <a:sym typeface="Wingdings" panose="05000000000000000000" pitchFamily="2" charset="2"/>
              </a:rPr>
              <a:t>sépiová kost = zbytek schránky</a:t>
            </a:r>
          </a:p>
          <a:p>
            <a:r>
              <a:rPr lang="cs-CZ" sz="2400">
                <a:sym typeface="Wingdings" panose="05000000000000000000" pitchFamily="2" charset="2"/>
              </a:rPr>
              <a:t>obrana – vystříknutí tmavohnědého barviva</a:t>
            </a:r>
          </a:p>
          <a:p>
            <a:r>
              <a:rPr lang="cs-CZ" sz="2400">
                <a:sym typeface="Wingdings" panose="05000000000000000000" pitchFamily="2" charset="2"/>
              </a:rPr>
              <a:t>CS – 2 předsíně, 1 komora</a:t>
            </a:r>
          </a:p>
          <a:p>
            <a:r>
              <a:rPr lang="cs-CZ" sz="2400">
                <a:sym typeface="Wingdings" panose="05000000000000000000" pitchFamily="2" charset="2"/>
              </a:rPr>
              <a:t>DS – žábra</a:t>
            </a:r>
          </a:p>
          <a:p>
            <a:r>
              <a:rPr lang="cs-CZ" sz="2400">
                <a:sym typeface="Wingdings" panose="05000000000000000000" pitchFamily="2" charset="2"/>
              </a:rPr>
              <a:t>RS – gonochoristé</a:t>
            </a:r>
            <a:endParaRPr lang="cs-CZ" sz="2400"/>
          </a:p>
        </p:txBody>
      </p:sp>
      <p:pic>
        <p:nvPicPr>
          <p:cNvPr id="5" name="Picture 4" descr="Sepia officinalis - sepie obecnÃ¡">
            <a:extLst>
              <a:ext uri="{FF2B5EF4-FFF2-40B4-BE49-F238E27FC236}">
                <a16:creationId xmlns:a16="http://schemas.microsoft.com/office/drawing/2014/main" id="{955136F4-D7CD-40D2-A25B-AB5C9D5AA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0424" b="6718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</p:spPr>
      </p:pic>
      <p:pic>
        <p:nvPicPr>
          <p:cNvPr id="4" name="Picture 7" descr="59776">
            <a:extLst>
              <a:ext uri="{FF2B5EF4-FFF2-40B4-BE49-F238E27FC236}">
                <a16:creationId xmlns:a16="http://schemas.microsoft.com/office/drawing/2014/main" id="{4611F433-EF9C-4713-BBC8-3567F2E58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8589" r="2" b="18536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CDC962-910A-42CA-962E-F15F2BE9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chobotnice pobřežní </a:t>
            </a:r>
            <a:r>
              <a:rPr lang="cs-CZ" sz="4000" i="1"/>
              <a:t>(octopus vulgaris)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27439-EB7B-4A0D-A988-3884721F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/>
              <a:t>Středozemní moře, východní atlantik</a:t>
            </a:r>
          </a:p>
          <a:p>
            <a:r>
              <a:rPr lang="cs-CZ" sz="2400"/>
              <a:t>nezřetelně oddělená hlava</a:t>
            </a:r>
          </a:p>
          <a:p>
            <a:r>
              <a:rPr lang="cs-CZ" sz="2400"/>
              <a:t>8 ramen s přísavkami</a:t>
            </a:r>
          </a:p>
          <a:p>
            <a:r>
              <a:rPr lang="cs-CZ" sz="2400"/>
              <a:t>potrava – korýši, měkkýši</a:t>
            </a:r>
          </a:p>
        </p:txBody>
      </p:sp>
      <p:pic>
        <p:nvPicPr>
          <p:cNvPr id="4" name="Picture 2" descr="Octopus vulgaris - chobotnice pobÅeÅ¾nÃ­">
            <a:extLst>
              <a:ext uri="{FF2B5EF4-FFF2-40B4-BE49-F238E27FC236}">
                <a16:creationId xmlns:a16="http://schemas.microsoft.com/office/drawing/2014/main" id="{48BB27C9-DA2A-4D3A-8DC3-271ADE10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42" y="306909"/>
            <a:ext cx="3858227" cy="2286000"/>
          </a:xfrm>
          <a:prstGeom prst="rect">
            <a:avLst/>
          </a:prstGeom>
          <a:noFill/>
        </p:spPr>
      </p:pic>
      <p:pic>
        <p:nvPicPr>
          <p:cNvPr id="5" name="Picture 4" descr="Octopus vulgaris - chobotnice pobÅeÅ¾nÃ­">
            <a:extLst>
              <a:ext uri="{FF2B5EF4-FFF2-40B4-BE49-F238E27FC236}">
                <a16:creationId xmlns:a16="http://schemas.microsoft.com/office/drawing/2014/main" id="{B4D17D64-95DD-4D60-832C-B4CB8F98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551" y="3037836"/>
            <a:ext cx="4042410" cy="297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88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B9135C-048D-42EA-9B4F-DE29044E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krakatice obrovská </a:t>
            </a:r>
            <a:r>
              <a:rPr lang="cs-CZ" sz="4000" i="1"/>
              <a:t>(architeuthis dux)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0DFCC-A3DF-4D3C-B643-D121FFD3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/>
              <a:t>bájný „kraken“</a:t>
            </a:r>
          </a:p>
          <a:p>
            <a:r>
              <a:rPr lang="cs-CZ" sz="2400"/>
              <a:t>málo prozkoumán život </a:t>
            </a:r>
            <a:r>
              <a:rPr lang="cs-CZ" sz="2400">
                <a:sym typeface="Wingdings" panose="05000000000000000000" pitchFamily="2" charset="2"/>
              </a:rPr>
              <a:t> velké hloubky</a:t>
            </a:r>
          </a:p>
          <a:p>
            <a:r>
              <a:rPr lang="cs-CZ" sz="2400">
                <a:sym typeface="Wingdings" panose="05000000000000000000" pitchFamily="2" charset="2"/>
              </a:rPr>
              <a:t>až 18 m</a:t>
            </a:r>
            <a:endParaRPr lang="cs-CZ" sz="2400"/>
          </a:p>
        </p:txBody>
      </p:sp>
      <p:pic>
        <p:nvPicPr>
          <p:cNvPr id="4" name="Picture 4" descr="VÃ½sledek obrÃ¡zku pro krakatice obrovskÃ¡">
            <a:extLst>
              <a:ext uri="{FF2B5EF4-FFF2-40B4-BE49-F238E27FC236}">
                <a16:creationId xmlns:a16="http://schemas.microsoft.com/office/drawing/2014/main" id="{C0330B06-08E1-4222-82D5-F723D374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9551" y="595950"/>
            <a:ext cx="4042409" cy="1707917"/>
          </a:xfrm>
          <a:prstGeom prst="rect">
            <a:avLst/>
          </a:prstGeom>
          <a:noFill/>
        </p:spPr>
      </p:pic>
      <p:pic>
        <p:nvPicPr>
          <p:cNvPr id="3074" name="Picture 2" descr="VÃ½sledek obrÃ¡zku pro krakatice obrovskÃ¡">
            <a:extLst>
              <a:ext uri="{FF2B5EF4-FFF2-40B4-BE49-F238E27FC236}">
                <a16:creationId xmlns:a16="http://schemas.microsoft.com/office/drawing/2014/main" id="{A14CD449-3BDE-4E01-B4C9-49B10D709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19" y="2828925"/>
            <a:ext cx="2538474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5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9F830D-7BEC-4C19-8E6A-1469DECF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oliheň obecná </a:t>
            </a:r>
            <a:r>
              <a:rPr lang="cs-CZ" sz="4000" i="1"/>
              <a:t>(Loligo vulgaris)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F16CB-129A-4972-902B-78911AA0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/>
              <a:t>noční aktivita</a:t>
            </a:r>
          </a:p>
          <a:p>
            <a:r>
              <a:rPr lang="cs-CZ" sz="2400"/>
              <a:t>Středozemní moře,  východní atlantik </a:t>
            </a:r>
          </a:p>
        </p:txBody>
      </p:sp>
      <p:pic>
        <p:nvPicPr>
          <p:cNvPr id="5" name="Picture 4" descr="VÃ½sledek obrÃ¡zku pro loligo vulgaris">
            <a:extLst>
              <a:ext uri="{FF2B5EF4-FFF2-40B4-BE49-F238E27FC236}">
                <a16:creationId xmlns:a16="http://schemas.microsoft.com/office/drawing/2014/main" id="{D5558A83-166A-403D-850E-B876DB36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8396" y="306909"/>
            <a:ext cx="3424719" cy="2286000"/>
          </a:xfrm>
          <a:prstGeom prst="rect">
            <a:avLst/>
          </a:prstGeom>
          <a:noFill/>
        </p:spPr>
      </p:pic>
      <p:pic>
        <p:nvPicPr>
          <p:cNvPr id="4" name="Picture 2" descr="Loligo vulgaris vulgaris - oliheÅ obecnÃ¡">
            <a:extLst>
              <a:ext uri="{FF2B5EF4-FFF2-40B4-BE49-F238E27FC236}">
                <a16:creationId xmlns:a16="http://schemas.microsoft.com/office/drawing/2014/main" id="{8A84248E-0F1F-46DA-8D1A-E35B6F21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551" y="3007518"/>
            <a:ext cx="4042410" cy="3031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67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1C1B25-15E8-4D50-99AC-E7F7D6BE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další zástupci hlavonožců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FCCBA-23CD-47A4-9CB1-1C86E935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400"/>
              <a:t>loděnka hlubinná </a:t>
            </a:r>
            <a:r>
              <a:rPr lang="cs-CZ" sz="2400" i="1"/>
              <a:t>(Nautilus pompilius)</a:t>
            </a:r>
          </a:p>
          <a:p>
            <a:pPr lvl="1"/>
            <a:r>
              <a:rPr lang="cs-CZ"/>
              <a:t>živoucí fosílie (primitivní)</a:t>
            </a:r>
          </a:p>
          <a:p>
            <a:pPr lvl="1"/>
            <a:r>
              <a:rPr lang="cs-CZ"/>
              <a:t>až 90 ramen</a:t>
            </a:r>
          </a:p>
          <a:p>
            <a:r>
              <a:rPr lang="cs-CZ" sz="2400"/>
              <a:t>argonaut pelagický </a:t>
            </a:r>
            <a:r>
              <a:rPr lang="cs-CZ" sz="2400" i="1"/>
              <a:t>(Argonauta argo)</a:t>
            </a:r>
          </a:p>
          <a:p>
            <a:pPr lvl="1"/>
            <a:r>
              <a:rPr lang="cs-CZ"/>
              <a:t>Středomoří</a:t>
            </a:r>
          </a:p>
          <a:p>
            <a:pPr lvl="1"/>
            <a:r>
              <a:rPr lang="cs-CZ"/>
              <a:t>sameček 20x menší </a:t>
            </a:r>
            <a:r>
              <a:rPr lang="cs-CZ">
                <a:sym typeface="Wingdings" panose="05000000000000000000" pitchFamily="2" charset="2"/>
              </a:rPr>
              <a:t> pouze rozmnožování</a:t>
            </a:r>
            <a:endParaRPr lang="cs-CZ"/>
          </a:p>
        </p:txBody>
      </p:sp>
      <p:pic>
        <p:nvPicPr>
          <p:cNvPr id="4" name="Picture 4" descr="Nautilus pompilius - lodÄnka hlubinnÃ¡">
            <a:extLst>
              <a:ext uri="{FF2B5EF4-FFF2-40B4-BE49-F238E27FC236}">
                <a16:creationId xmlns:a16="http://schemas.microsoft.com/office/drawing/2014/main" id="{45B7C284-FA61-442B-843C-DDD6D72B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1831" b="8520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</p:spPr>
      </p:pic>
      <p:pic>
        <p:nvPicPr>
          <p:cNvPr id="5" name="Picture 2" descr="VÃ½sledek obrÃ¡zku pro argonauta argo">
            <a:extLst>
              <a:ext uri="{FF2B5EF4-FFF2-40B4-BE49-F238E27FC236}">
                <a16:creationId xmlns:a16="http://schemas.microsoft.com/office/drawing/2014/main" id="{3BA9977F-2283-4F48-9ECB-7F904B0E6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407" r="15679" b="4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74742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měkkýši - hlavonožci</vt:lpstr>
      <vt:lpstr>obecná charakteristika</vt:lpstr>
      <vt:lpstr>sépie obecná (Sepia officinalis)</vt:lpstr>
      <vt:lpstr>chobotnice pobřežní (octopus vulgaris)</vt:lpstr>
      <vt:lpstr>krakatice obrovská (architeuthis dux)</vt:lpstr>
      <vt:lpstr>oliheň obecná (Loligo vulgaris)</vt:lpstr>
      <vt:lpstr>další zástupci hlavonožců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 - hlavonožci</dc:title>
  <dc:creator>Michal Dáňa</dc:creator>
  <cp:lastModifiedBy>Michal Dáňa</cp:lastModifiedBy>
  <cp:revision>1</cp:revision>
  <dcterms:created xsi:type="dcterms:W3CDTF">2019-03-05T20:24:47Z</dcterms:created>
  <dcterms:modified xsi:type="dcterms:W3CDTF">2019-03-05T20:25:28Z</dcterms:modified>
</cp:coreProperties>
</file>