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B7F1F-77AE-49C5-B74B-B21430975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207B1A-93EC-42A3-8FF4-62282025C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535712-6A00-4122-B725-0B6318628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17B1-FE4B-498B-9342-B7714E1243A5}" type="datetimeFigureOut">
              <a:rPr lang="cs-CZ" smtClean="0"/>
              <a:pPr/>
              <a:t>05.03.2019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09F03E-051D-4E8D-B95A-0E496A47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C7958B-5E4A-454F-8367-95B0D6FD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AD83-A5AD-4141-A717-825D34B9B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40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37381-0EEF-424F-A158-F3A6D544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71189D-1D94-45F0-9865-D1AEEEE1E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B09F18-6AFF-4418-8874-7D13EFB2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17B1-FE4B-498B-9342-B7714E1243A5}" type="datetimeFigureOut">
              <a:rPr lang="cs-CZ" smtClean="0"/>
              <a:pPr/>
              <a:t>05.03.2019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94E771-FFE6-48EC-86FC-14285C68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58C52-AC90-49F7-AB5D-38C59109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AD83-A5AD-4141-A717-825D34B9B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63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FC66883-0679-45C1-9A21-4D67D4830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FA860D-A7A3-4228-8E01-041DE5831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13CE3D-39B2-4712-A210-11CF3DF4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17B1-FE4B-498B-9342-B7714E1243A5}" type="datetimeFigureOut">
              <a:rPr lang="cs-CZ" smtClean="0"/>
              <a:pPr/>
              <a:t>05.03.2019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129818-0634-4874-B973-D0B4E7F0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C9B211-AA6B-441F-BA3D-ABA8DB24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AD83-A5AD-4141-A717-825D34B9B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6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9C74E-CA22-45AC-95BD-12CDC88B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A7E57-DCAC-49E5-9BC0-96B56DA95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90B19B-DF66-4319-B2A2-D04EC72C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17B1-FE4B-498B-9342-B7714E1243A5}" type="datetimeFigureOut">
              <a:rPr lang="cs-CZ" smtClean="0"/>
              <a:pPr/>
              <a:t>05.03.2019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838755-60BC-4B02-845E-1B8AD5DFE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53E96A-96ED-4ACF-8015-90A306B8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AD83-A5AD-4141-A717-825D34B9B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029FF-C5F9-49CC-B4ED-0280FEEC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38C8A5-A8EC-451C-8065-F1E962575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B40CDE-B2D3-46F8-8424-472A60B7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17B1-FE4B-498B-9342-B7714E1243A5}" type="datetimeFigureOut">
              <a:rPr lang="cs-CZ" smtClean="0"/>
              <a:pPr/>
              <a:t>05.03.2019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BD28C3-7F3E-45E9-B75A-B8E80696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CFD301-F138-4513-AD31-BE1CFD8F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AD83-A5AD-4141-A717-825D34B9B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15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BD2E5-DAD4-4E83-9994-6B26E07B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69D08E-7251-43D7-9E48-F8463BD90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7BE3CD-AEC0-4A0D-BADD-9DEA94338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AB85BB-A6A6-4B38-830C-88DA906D0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17B1-FE4B-498B-9342-B7714E1243A5}" type="datetimeFigureOut">
              <a:rPr lang="cs-CZ" smtClean="0"/>
              <a:pPr/>
              <a:t>05.03.2019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5B56F6-3837-4144-B0C5-7A831101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A09390-8619-44B8-9BAF-DF54A3B4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AD83-A5AD-4141-A717-825D34B9B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73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DF204-D660-414C-81FB-EDDA8445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86EC52-DE43-4505-8ED6-ADE6F2957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0854C7-79B8-4F05-BAC9-2838F20A9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E487398-0742-4188-A5F9-7D6218A40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C77F78-0508-4D70-B5F6-56FA04DB4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8228FE0-7E90-4541-B96C-E08C7ADA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17B1-FE4B-498B-9342-B7714E1243A5}" type="datetimeFigureOut">
              <a:rPr lang="cs-CZ" smtClean="0"/>
              <a:pPr/>
              <a:t>05.03.2019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14A1A9-08EF-40DB-99C2-7B30D573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923B92-84B2-4441-8FB7-D8B37602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AD83-A5AD-4141-A717-825D34B9B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29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EF01D-C3CA-48C5-9D15-E5B97196C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9F7F2E0-6445-4108-88E5-AF6E9CE0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17B1-FE4B-498B-9342-B7714E1243A5}" type="datetimeFigureOut">
              <a:rPr lang="cs-CZ" smtClean="0"/>
              <a:pPr/>
              <a:t>05.03.2019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54DC68-AC81-468E-8FAE-6726D122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4AE057-E268-4B4F-B51E-F282C66D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AD83-A5AD-4141-A717-825D34B9B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3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A047E90-8CA2-4CC0-B684-555EB0BC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17B1-FE4B-498B-9342-B7714E1243A5}" type="datetimeFigureOut">
              <a:rPr lang="cs-CZ" smtClean="0"/>
              <a:pPr/>
              <a:t>05.03.2019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799DEC-F8ED-469F-B357-49C69C46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6A84D8-AAEB-4C91-886C-56097F9F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AD83-A5AD-4141-A717-825D34B9B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20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6075E-37FE-4FE2-8211-2B6BB949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032A3A-822E-4EC0-8637-71A11FD2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7687BE-F135-45A0-80BA-E2BC7D7B2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C8362D-40EB-493F-B7CD-8DBCAC58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17B1-FE4B-498B-9342-B7714E1243A5}" type="datetimeFigureOut">
              <a:rPr lang="cs-CZ" smtClean="0"/>
              <a:pPr/>
              <a:t>05.03.2019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38DE8D-5B92-4655-BFFF-357749AF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B2A7DA-912B-4E6A-8C31-4F590C64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AD83-A5AD-4141-A717-825D34B9B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37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D8A52-0F2C-4B27-8100-45FA7288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722013-DE1F-4848-AFE9-C7E3239C1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740E6B-9F51-4B22-B145-33D5DC9DD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9378F0-4F77-4750-916C-77251E35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17B1-FE4B-498B-9342-B7714E1243A5}" type="datetimeFigureOut">
              <a:rPr lang="cs-CZ" smtClean="0"/>
              <a:pPr/>
              <a:t>05.03.2019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D55F28-B661-44D8-BFDE-5C8CAA78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F036A7-0759-491F-9105-6264DEC0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AD83-A5AD-4141-A717-825D34B9B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75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69FA031-5AA4-4F88-9B5D-090EB795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18B13E-86E6-46B2-B7A0-428662C36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A5DE14-AA93-4CE5-8073-A34DD1B9A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17B1-FE4B-498B-9342-B7714E1243A5}" type="datetimeFigureOut">
              <a:rPr lang="cs-CZ" smtClean="0"/>
              <a:pPr/>
              <a:t>05.03.2019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CF1DE9-E9BB-4C0E-9D04-96968E230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86BEF1-9A94-4777-8266-0B3432F32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AD83-A5AD-4141-A717-825D34B9B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04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9BEB86-B140-42A5-BD2D-4B64CF791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rgbClr val="FFFFFF"/>
                </a:solidFill>
              </a:rPr>
              <a:t>měkkýši - mlži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5F2B9F-A0F2-468B-8241-DE6376159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Autofit/>
          </a:bodyPr>
          <a:lstStyle/>
          <a:p>
            <a:r>
              <a:rPr lang="cs-CZ" sz="1800">
                <a:solidFill>
                  <a:srgbClr val="FF5337"/>
                </a:solidFill>
              </a:rPr>
              <a:t>Michal Dáňa</a:t>
            </a:r>
          </a:p>
          <a:p>
            <a:r>
              <a:rPr lang="cs-CZ" sz="1800">
                <a:solidFill>
                  <a:srgbClr val="FF5337"/>
                </a:solidFill>
              </a:rPr>
              <a:t>ZŠ Holýšov </a:t>
            </a:r>
          </a:p>
        </p:txBody>
      </p:sp>
      <p:pic>
        <p:nvPicPr>
          <p:cNvPr id="8194" name="Picture 2" descr="VÃ½sledek obrÃ¡zku pro perlorodka nemo">
            <a:extLst>
              <a:ext uri="{FF2B5EF4-FFF2-40B4-BE49-F238E27FC236}">
                <a16:creationId xmlns:a16="http://schemas.microsoft.com/office/drawing/2014/main" id="{9276D422-6840-4322-9002-4987F4623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85" y="307731"/>
            <a:ext cx="333802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Ã½sledek obrÃ¡zku pro hledÃ¡ se nemo muÅ¡le">
            <a:extLst>
              <a:ext uri="{FF2B5EF4-FFF2-40B4-BE49-F238E27FC236}">
                <a16:creationId xmlns:a16="http://schemas.microsoft.com/office/drawing/2014/main" id="{5136761A-7018-4720-B174-73BD21498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03" y="307731"/>
            <a:ext cx="338799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40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87F4C-DC61-4786-8BE1-CC1C7D86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/>
              <a:t>obecná charakteristika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ADCCEF-A3AF-4315-8C5A-C69735665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/>
              <a:t>sladkovodní a mořští živočichové</a:t>
            </a:r>
          </a:p>
          <a:p>
            <a:r>
              <a:rPr lang="cs-CZ"/>
              <a:t>tělo kryté 2 lasturami s vnitřní perleťovou vrstvou</a:t>
            </a:r>
          </a:p>
          <a:p>
            <a:r>
              <a:rPr lang="cs-CZ"/>
              <a:t>dýchání – žábra</a:t>
            </a:r>
          </a:p>
          <a:p>
            <a:r>
              <a:rPr lang="cs-CZ"/>
              <a:t>gonochoristé</a:t>
            </a:r>
          </a:p>
          <a:p>
            <a:r>
              <a:rPr lang="cs-CZ"/>
              <a:t>nepřímý vývoj – z oplozeného vajíčka se líhne larva </a:t>
            </a:r>
            <a:r>
              <a:rPr lang="cs-CZ">
                <a:sym typeface="Wingdings" panose="05000000000000000000" pitchFamily="2" charset="2"/>
              </a:rPr>
              <a:t> dospělec</a:t>
            </a:r>
            <a:endParaRPr lang="cs-CZ"/>
          </a:p>
        </p:txBody>
      </p:sp>
      <p:pic>
        <p:nvPicPr>
          <p:cNvPr id="6148" name="Picture 4" descr="VÃ½sledek obrÃ¡zku pro perlorodka">
            <a:extLst>
              <a:ext uri="{FF2B5EF4-FFF2-40B4-BE49-F238E27FC236}">
                <a16:creationId xmlns:a16="http://schemas.microsoft.com/office/drawing/2014/main" id="{03D55B60-93E3-466F-B629-98883F304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" b="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8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3FD2A5-A8A2-4DA3-84D2-D062BE68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vývoj mlžů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VÃ½sledek obrÃ¡zku pro larva mÄkkÃ½Å¡Å¯">
            <a:extLst>
              <a:ext uri="{FF2B5EF4-FFF2-40B4-BE49-F238E27FC236}">
                <a16:creationId xmlns:a16="http://schemas.microsoft.com/office/drawing/2014/main" id="{49EF1527-2110-400E-ADF6-D8614A7272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22" y="1090079"/>
            <a:ext cx="6553545" cy="468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4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E7BA6-D784-4B6B-9817-7353BB15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/>
              <a:t>škeble rybničná </a:t>
            </a:r>
            <a:r>
              <a:rPr lang="cs-CZ" i="1"/>
              <a:t>(Anodonta cygnea)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1587F-E67D-4C2D-A64F-D282EE4D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/>
              <a:t>rybníky</a:t>
            </a:r>
          </a:p>
          <a:p>
            <a:r>
              <a:rPr lang="cs-CZ"/>
              <a:t>dvoustranně souměrné tělo</a:t>
            </a:r>
          </a:p>
          <a:p>
            <a:r>
              <a:rPr lang="cs-CZ"/>
              <a:t>na hřbetu spojeno vazem </a:t>
            </a:r>
            <a:r>
              <a:rPr lang="cs-CZ">
                <a:sym typeface="Wingdings" panose="05000000000000000000" pitchFamily="2" charset="2"/>
              </a:rPr>
              <a:t> otevírání/zavírání lastur pomocí svalů</a:t>
            </a:r>
            <a:endParaRPr lang="cs-CZ"/>
          </a:p>
        </p:txBody>
      </p:sp>
      <p:pic>
        <p:nvPicPr>
          <p:cNvPr id="5122" name="Picture 2" descr="Anodonta cygnea - Å¡keble rybniÄnÃ¡">
            <a:extLst>
              <a:ext uri="{FF2B5EF4-FFF2-40B4-BE49-F238E27FC236}">
                <a16:creationId xmlns:a16="http://schemas.microsoft.com/office/drawing/2014/main" id="{DE8AEA1C-5F9A-46B4-BE85-B426A68E7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r="18711" b="1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5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AC8A7A-6CC9-42F2-8275-B6A7DB89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stavba těla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ANd9GcQ1SQDu3QeMoF6aa6wEiHqTFXTFyKcjAspP35FobvOdZCxh0F9-KoOseLbZ">
            <a:extLst>
              <a:ext uri="{FF2B5EF4-FFF2-40B4-BE49-F238E27FC236}">
                <a16:creationId xmlns:a16="http://schemas.microsoft.com/office/drawing/2014/main" id="{5E63D1A2-7AA1-476E-BB32-D8437C4AB2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22" y="821997"/>
            <a:ext cx="6553545" cy="522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02E0A-E8FF-4F4A-88BE-3D29B034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cs-CZ"/>
              <a:t>stavba těla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F80EC-7617-4092-8F6F-75479E9EF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cs-CZ" sz="1800"/>
              <a:t>tělo</a:t>
            </a:r>
          </a:p>
          <a:p>
            <a:pPr lvl="1"/>
            <a:r>
              <a:rPr lang="cs-CZ" sz="1800"/>
              <a:t>kryto lasturami</a:t>
            </a:r>
          </a:p>
          <a:p>
            <a:pPr lvl="1"/>
            <a:r>
              <a:rPr lang="cs-CZ" sz="1800"/>
              <a:t>pohyb svalnatá noha</a:t>
            </a:r>
          </a:p>
          <a:p>
            <a:r>
              <a:rPr lang="cs-CZ" sz="1800"/>
              <a:t>DS: žábra</a:t>
            </a:r>
          </a:p>
          <a:p>
            <a:r>
              <a:rPr lang="cs-CZ" sz="1800"/>
              <a:t>RS: gonochoristé, larvy parazité ryb (žábra, kůže)</a:t>
            </a:r>
          </a:p>
          <a:p>
            <a:r>
              <a:rPr lang="cs-CZ" sz="1800"/>
              <a:t>CS: srdce – předsíň a komora, otevřená</a:t>
            </a:r>
          </a:p>
        </p:txBody>
      </p:sp>
      <p:pic>
        <p:nvPicPr>
          <p:cNvPr id="4098" name="Picture 2" descr="SouvisejÃ­cÃ­ obrÃ¡zek">
            <a:extLst>
              <a:ext uri="{FF2B5EF4-FFF2-40B4-BE49-F238E27FC236}">
                <a16:creationId xmlns:a16="http://schemas.microsoft.com/office/drawing/2014/main" id="{D0796ADD-C22F-444F-A980-981208453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r="11293" b="-1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7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C61695-C00D-4936-A54E-C7281960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cs-CZ" sz="4000"/>
              <a:t>zástupci sladkovodních mlžů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6C2CD9-4CBD-432B-9B80-75AB29589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cs-CZ" sz="2400"/>
              <a:t>velevrub malířský </a:t>
            </a:r>
            <a:r>
              <a:rPr lang="cs-CZ" sz="2400" i="1"/>
              <a:t>(Unio pictorum)</a:t>
            </a:r>
            <a:endParaRPr lang="cs-CZ" sz="2400"/>
          </a:p>
          <a:p>
            <a:pPr lvl="1"/>
            <a:r>
              <a:rPr lang="cs-CZ"/>
              <a:t>lastury do sebe zapadají </a:t>
            </a:r>
            <a:r>
              <a:rPr lang="cs-CZ">
                <a:sym typeface="Wingdings" panose="05000000000000000000" pitchFamily="2" charset="2"/>
              </a:rPr>
              <a:t> zámek ze „zoubků“</a:t>
            </a:r>
          </a:p>
          <a:p>
            <a:r>
              <a:rPr lang="cs-CZ" sz="2400">
                <a:sym typeface="Wingdings" panose="05000000000000000000" pitchFamily="2" charset="2"/>
              </a:rPr>
              <a:t>perlorodka říční </a:t>
            </a:r>
            <a:r>
              <a:rPr lang="cs-CZ" sz="2400" i="1">
                <a:sym typeface="Wingdings" panose="05000000000000000000" pitchFamily="2" charset="2"/>
              </a:rPr>
              <a:t>(Margaritifera margaritifera)</a:t>
            </a:r>
            <a:endParaRPr lang="cs-CZ" sz="2400">
              <a:sym typeface="Wingdings" panose="05000000000000000000" pitchFamily="2" charset="2"/>
            </a:endParaRPr>
          </a:p>
          <a:p>
            <a:pPr lvl="1"/>
            <a:r>
              <a:rPr lang="cs-CZ">
                <a:sym typeface="Wingdings" panose="05000000000000000000" pitchFamily="2" charset="2"/>
              </a:rPr>
              <a:t>perla = zrnko písku obalené perletí</a:t>
            </a:r>
            <a:endParaRPr lang="cs-CZ"/>
          </a:p>
        </p:txBody>
      </p:sp>
      <p:pic>
        <p:nvPicPr>
          <p:cNvPr id="3076" name="Picture 4" descr="Margaritifera margaritifera - perlorodka ÅÃ­ÄnÃ­">
            <a:extLst>
              <a:ext uri="{FF2B5EF4-FFF2-40B4-BE49-F238E27FC236}">
                <a16:creationId xmlns:a16="http://schemas.microsoft.com/office/drawing/2014/main" id="{E92AE238-B124-4C4B-B4DD-03053F596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5" b="12373"/>
          <a:stretch/>
        </p:blipFill>
        <p:spPr bwMode="auto">
          <a:xfrm>
            <a:off x="7829551" y="306909"/>
            <a:ext cx="40424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nio pictorum - velevrub malÃ­ÅskÃ½">
            <a:extLst>
              <a:ext uri="{FF2B5EF4-FFF2-40B4-BE49-F238E27FC236}">
                <a16:creationId xmlns:a16="http://schemas.microsoft.com/office/drawing/2014/main" id="{B869A11D-ED19-427A-8748-D6EEA9293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" b="1"/>
          <a:stretch/>
        </p:blipFill>
        <p:spPr bwMode="auto">
          <a:xfrm>
            <a:off x="7829551" y="2828925"/>
            <a:ext cx="4042410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0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E2E0AFE-704B-4CB8-AB9D-D4472787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597129-026B-484E-824D-AE481818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cs-CZ" sz="4000"/>
              <a:t>zástupci mořských mlžů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75E233-3D13-48D6-90BF-E1D0EA066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4911827" cy="3626917"/>
          </a:xfrm>
        </p:spPr>
        <p:txBody>
          <a:bodyPr>
            <a:normAutofit/>
          </a:bodyPr>
          <a:lstStyle/>
          <a:p>
            <a:r>
              <a:rPr lang="cs-CZ" sz="2400"/>
              <a:t>perlotvorka mořská </a:t>
            </a:r>
            <a:r>
              <a:rPr lang="cs-CZ" sz="2400" i="1"/>
              <a:t>(Pinctada margaritifera)</a:t>
            </a:r>
            <a:endParaRPr lang="cs-CZ" sz="2400"/>
          </a:p>
          <a:p>
            <a:pPr lvl="1"/>
            <a:r>
              <a:rPr lang="cs-CZ"/>
              <a:t>silná vrstva perleti </a:t>
            </a:r>
            <a:r>
              <a:rPr lang="cs-CZ">
                <a:sym typeface="Wingdings" panose="05000000000000000000" pitchFamily="2" charset="2"/>
              </a:rPr>
              <a:t> perly</a:t>
            </a:r>
          </a:p>
          <a:p>
            <a:pPr lvl="1"/>
            <a:r>
              <a:rPr lang="cs-CZ">
                <a:sym typeface="Wingdings" panose="05000000000000000000" pitchFamily="2" charset="2"/>
              </a:rPr>
              <a:t>farmy na tvorbu perel</a:t>
            </a:r>
          </a:p>
          <a:p>
            <a:r>
              <a:rPr lang="cs-CZ" sz="2400">
                <a:sym typeface="Wingdings" panose="05000000000000000000" pitchFamily="2" charset="2"/>
              </a:rPr>
              <a:t>ústřice jedlá </a:t>
            </a:r>
            <a:r>
              <a:rPr lang="cs-CZ" sz="2400" i="1">
                <a:sym typeface="Wingdings" panose="05000000000000000000" pitchFamily="2" charset="2"/>
              </a:rPr>
              <a:t>(Ostrea edulis)</a:t>
            </a:r>
            <a:endParaRPr lang="cs-CZ" sz="2400">
              <a:sym typeface="Wingdings" panose="05000000000000000000" pitchFamily="2" charset="2"/>
            </a:endParaRPr>
          </a:p>
          <a:p>
            <a:pPr lvl="1"/>
            <a:r>
              <a:rPr lang="cs-CZ">
                <a:sym typeface="Wingdings" panose="05000000000000000000" pitchFamily="2" charset="2"/>
              </a:rPr>
              <a:t>bez pohybu</a:t>
            </a:r>
          </a:p>
          <a:p>
            <a:pPr lvl="1"/>
            <a:r>
              <a:rPr lang="cs-CZ">
                <a:sym typeface="Wingdings" panose="05000000000000000000" pitchFamily="2" charset="2"/>
              </a:rPr>
              <a:t>uměle chovány  potrava</a:t>
            </a:r>
          </a:p>
          <a:p>
            <a:r>
              <a:rPr lang="cs-CZ" sz="2400">
                <a:sym typeface="Wingdings" panose="05000000000000000000" pitchFamily="2" charset="2"/>
              </a:rPr>
              <a:t>zéva obrovská </a:t>
            </a:r>
            <a:r>
              <a:rPr lang="cs-CZ" sz="2400" i="1">
                <a:sym typeface="Wingdings" panose="05000000000000000000" pitchFamily="2" charset="2"/>
              </a:rPr>
              <a:t>(tridacna gigas)</a:t>
            </a:r>
            <a:endParaRPr lang="cs-CZ" sz="2400">
              <a:sym typeface="Wingdings" panose="05000000000000000000" pitchFamily="2" charset="2"/>
            </a:endParaRPr>
          </a:p>
          <a:p>
            <a:pPr lvl="1"/>
            <a:r>
              <a:rPr lang="cs-CZ">
                <a:sym typeface="Wingdings" panose="05000000000000000000" pitchFamily="2" charset="2"/>
              </a:rPr>
              <a:t>největší mlž (130cm; 300kg)</a:t>
            </a:r>
            <a:endParaRPr lang="cs-CZ"/>
          </a:p>
        </p:txBody>
      </p:sp>
      <p:pic>
        <p:nvPicPr>
          <p:cNvPr id="1026" name="Picture 2" descr="Pinctada margaritifera - perlotvorka moÅskÃ¡">
            <a:extLst>
              <a:ext uri="{FF2B5EF4-FFF2-40B4-BE49-F238E27FC236}">
                <a16:creationId xmlns:a16="http://schemas.microsoft.com/office/drawing/2014/main" id="{5D58AA51-0A92-4276-895D-F44FF11E2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50" y="321176"/>
            <a:ext cx="2481911" cy="21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idacna gigas - zÃ©va obrovskÃ¡">
            <a:extLst>
              <a:ext uri="{FF2B5EF4-FFF2-40B4-BE49-F238E27FC236}">
                <a16:creationId xmlns:a16="http://schemas.microsoft.com/office/drawing/2014/main" id="{55A531D2-2498-4818-AE81-D5B98DC8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12" y="458193"/>
            <a:ext cx="2555747" cy="191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strea edulis - ÃºstÅice jedlÃ¡">
            <a:extLst>
              <a:ext uri="{FF2B5EF4-FFF2-40B4-BE49-F238E27FC236}">
                <a16:creationId xmlns:a16="http://schemas.microsoft.com/office/drawing/2014/main" id="{D67C5B5B-AB9F-4AEA-9DBB-C5861BB5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10" y="2810760"/>
            <a:ext cx="4558072" cy="340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9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27C695D9-6183-4595-ABB2-7C2EF591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C26704-9AF9-40BD-92C1-79C87BD1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cs-CZ" sz="4000"/>
              <a:t>zástupci mořských mlžů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8190E7-BCAD-47F1-909D-644633422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4911827" cy="3626917"/>
          </a:xfrm>
        </p:spPr>
        <p:txBody>
          <a:bodyPr>
            <a:normAutofit/>
          </a:bodyPr>
          <a:lstStyle/>
          <a:p>
            <a:r>
              <a:rPr lang="cs-CZ" sz="2400"/>
              <a:t>slávka jedlá </a:t>
            </a:r>
            <a:r>
              <a:rPr lang="cs-CZ" sz="2400" i="1"/>
              <a:t>(Mytilus edulis)</a:t>
            </a:r>
            <a:endParaRPr lang="cs-CZ" sz="2400"/>
          </a:p>
          <a:p>
            <a:pPr lvl="1"/>
            <a:r>
              <a:rPr lang="cs-CZ"/>
              <a:t>umělé chovy</a:t>
            </a:r>
          </a:p>
          <a:p>
            <a:pPr lvl="1"/>
            <a:r>
              <a:rPr lang="cs-CZ"/>
              <a:t>velmi chutná</a:t>
            </a:r>
          </a:p>
          <a:p>
            <a:r>
              <a:rPr lang="cs-CZ" sz="2400"/>
              <a:t>srdcovka jedlá </a:t>
            </a:r>
            <a:r>
              <a:rPr lang="cs-CZ" sz="2400" i="1"/>
              <a:t>(Cerastoderma edule)</a:t>
            </a:r>
            <a:endParaRPr lang="cs-CZ" sz="2400"/>
          </a:p>
          <a:p>
            <a:r>
              <a:rPr lang="cs-CZ" sz="2400"/>
              <a:t>hřebenatka </a:t>
            </a:r>
            <a:r>
              <a:rPr lang="cs-CZ" sz="2400" i="1"/>
              <a:t>(Aequipecten)</a:t>
            </a:r>
            <a:endParaRPr lang="cs-CZ" sz="2400"/>
          </a:p>
          <a:p>
            <a:r>
              <a:rPr lang="cs-CZ" sz="2400"/>
              <a:t>kyjovka šupinatá </a:t>
            </a:r>
            <a:r>
              <a:rPr lang="cs-CZ" sz="2400" i="1"/>
              <a:t>(Pinna nobilis)</a:t>
            </a:r>
            <a:endParaRPr lang="cs-CZ" sz="2400"/>
          </a:p>
        </p:txBody>
      </p:sp>
      <p:pic>
        <p:nvPicPr>
          <p:cNvPr id="9218" name="Picture 2" descr="Mytilus edulis - slÃ¡vka jedlÃ¡">
            <a:extLst>
              <a:ext uri="{FF2B5EF4-FFF2-40B4-BE49-F238E27FC236}">
                <a16:creationId xmlns:a16="http://schemas.microsoft.com/office/drawing/2014/main" id="{76AA915D-A7A5-4A1F-9740-7B6FE3C1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42" y="1378642"/>
            <a:ext cx="2400970" cy="18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inna nobilis - kyjovka Å¡upinatÃ¡">
            <a:extLst>
              <a:ext uri="{FF2B5EF4-FFF2-40B4-BE49-F238E27FC236}">
                <a16:creationId xmlns:a16="http://schemas.microsoft.com/office/drawing/2014/main" id="{20BB8C2A-2EBC-4150-9590-C9D076C8A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281" y="1359478"/>
            <a:ext cx="2434638" cy="18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equipecten flabellum">
            <a:extLst>
              <a:ext uri="{FF2B5EF4-FFF2-40B4-BE49-F238E27FC236}">
                <a16:creationId xmlns:a16="http://schemas.microsoft.com/office/drawing/2014/main" id="{B61C9898-FCE0-4A64-AB89-07572EDD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74" y="3319156"/>
            <a:ext cx="2404738" cy="211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erastoderma edule - srdcovka jedlÃ¡">
            <a:extLst>
              <a:ext uri="{FF2B5EF4-FFF2-40B4-BE49-F238E27FC236}">
                <a16:creationId xmlns:a16="http://schemas.microsoft.com/office/drawing/2014/main" id="{C8F8B7A4-3F61-47E3-8DC3-89520925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280" y="3319156"/>
            <a:ext cx="2434639" cy="20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015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Širokoúhlá obrazovka</PresentationFormat>
  <Paragraphs>43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měkkýši - mlži</vt:lpstr>
      <vt:lpstr>obecná charakteristika</vt:lpstr>
      <vt:lpstr>vývoj mlžů</vt:lpstr>
      <vt:lpstr>škeble rybničná (Anodonta cygnea)</vt:lpstr>
      <vt:lpstr>stavba těla</vt:lpstr>
      <vt:lpstr>stavba těla</vt:lpstr>
      <vt:lpstr>zástupci sladkovodních mlžů</vt:lpstr>
      <vt:lpstr>zástupci mořských mlžů</vt:lpstr>
      <vt:lpstr>zástupci mořských mlžů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měkkýši - mlži</dc:title>
  <dc:creator>Michal Dáňa</dc:creator>
  <cp:lastModifiedBy>Michal Dáňa</cp:lastModifiedBy>
  <cp:revision>1</cp:revision>
  <dcterms:created xsi:type="dcterms:W3CDTF">2019-03-05T19:35:03Z</dcterms:created>
  <dcterms:modified xsi:type="dcterms:W3CDTF">2019-03-05T19:35:16Z</dcterms:modified>
</cp:coreProperties>
</file>