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1A65E6-C346-4C1A-BE46-0CA1B5D3A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0F21916-8B85-43D1-BBCD-1270D20E5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C9C4C5-E3CB-4BAC-8596-ACBA5C84B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333C-C35B-4C4E-9433-2EA72F3B7974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02C9E07-1276-41A5-A119-101027171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5B825CD-74BA-42D6-A1F9-ABE28C5E8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2162-E9C7-4371-B9EA-483C43173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037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078064-519F-449F-9BFD-2041F76B3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A9587A9-5807-4607-9FF2-9466BFCCE9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6DD1F2-D5A7-422C-A9ED-1D29B483E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333C-C35B-4C4E-9433-2EA72F3B7974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AABB632-558F-4E0C-AC89-7D3FF2003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2BD686E-19F6-4181-B91B-01702E8DD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2162-E9C7-4371-B9EA-483C43173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344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E767395-8548-47F8-A0E9-572A77F95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70BD9DE-7EE1-4B91-B90F-3B1764C15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DC48017-862E-4479-8EE7-B7D44B3AB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333C-C35B-4C4E-9433-2EA72F3B7974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A39DE3F-4A44-4522-B3D9-5EE826374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8805AC-34B1-49ED-AD33-8A2DED18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2162-E9C7-4371-B9EA-483C43173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860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B935C0-A745-4FF8-8CD9-CBDEF0CD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B6DEAD8-93AB-4CB7-8C67-FB1FE4AC9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302876-64AD-437D-A5EB-100E673F2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333C-C35B-4C4E-9433-2EA72F3B7974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B6C9798-BC9B-45E5-ACD3-918477DD5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472DB1E-AB49-4943-9116-97C951A33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2162-E9C7-4371-B9EA-483C43173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0205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FA7C78-3C8D-4E99-A0E9-FB58430F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32ACDCB0-8487-4D88-8075-D99A7302A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4239B8-6D4E-44CC-BF8F-18F9BCF67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333C-C35B-4C4E-9433-2EA72F3B7974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6CE2DE-7C7E-468B-91FA-2C8485363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D49A21F-83C5-4B51-9440-2985DDF3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2162-E9C7-4371-B9EA-483C43173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601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44FA04-1905-4423-9FD5-8F14BC06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6D429F-4743-4044-8152-88D5E93EC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C8CB754-F42E-4493-ABFF-EA0CBA9F7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AABC4E3-5782-4CF7-ADEF-4B12A5807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333C-C35B-4C4E-9433-2EA72F3B7974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C7445A5-8D65-422F-B360-2B7A9DC17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9C44DE8-46B0-490B-8B0E-57FC6DA1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2162-E9C7-4371-B9EA-483C43173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877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755F1C-A64D-434E-81CC-EAC0E5449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BC5FC26-14E9-4274-ADE6-3CFB329CA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0C35290-B03F-4B44-941A-212C26FB8B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F1D7DB3E-AEB8-4CD3-BCE0-EB678B26DB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BF76B3F-0563-4EF8-AFC9-7EE0EF89E2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8ED7296-D554-441E-B2C9-E43310C3C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333C-C35B-4C4E-9433-2EA72F3B7974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CF9712B-0A58-4C5F-BFC6-ABCE600AE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BEDDCD4-A5BD-462B-9E92-5B70DB458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2162-E9C7-4371-B9EA-483C43173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33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1734C0-F277-4997-B75D-169EECEA6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E6A9523-62F9-4E4A-8FAE-5E0A6EF5E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333C-C35B-4C4E-9433-2EA72F3B7974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9B4483F-5D5F-4930-A8A8-7A9B63396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3222DA6-CFD6-47E1-A31A-9065840DD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2162-E9C7-4371-B9EA-483C43173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7631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E5A4BCD-0794-43DF-AD95-28323F20A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333C-C35B-4C4E-9433-2EA72F3B7974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DB280AA-1CDE-4AD1-A500-F349DD8E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CDAA8B2-BF20-42E7-BD87-5FCE2E9A0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2162-E9C7-4371-B9EA-483C43173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407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81D9B2-EB44-4ABE-A6CB-6B240E02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E00FE3-F561-45AA-BA05-6FB648C5A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1BFC10A1-D7B1-4A37-B7F1-D579109E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A7B5E3F-5EAE-49D4-B5A1-81A6480BA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333C-C35B-4C4E-9433-2EA72F3B7974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877EDB7-2034-4F4E-8AAA-D4B0C1C98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800E200-8CF2-43F2-82C8-091ADD7CC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2162-E9C7-4371-B9EA-483C43173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901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C7AAEC-18AD-470E-A179-009DCC14C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F1EC89B-81EB-4A3C-BAF0-4A596E245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BF48C93-4D72-42BB-A97F-7E7772C718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63A66CF-2B44-4917-AE42-B0E4D15AD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F333C-C35B-4C4E-9433-2EA72F3B7974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F8C2E10-735D-43B8-B3DA-835D8829A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F18F7B5-A67F-43FD-B498-AE7975419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12162-E9C7-4371-B9EA-483C43173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266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E581797-760E-4DA8-A6B5-186148D87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20C43CC-E483-470A-A44D-C5ED1E90F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FC9D781-B20A-475B-A41D-AB75367110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F333C-C35B-4C4E-9433-2EA72F3B7974}" type="datetimeFigureOut">
              <a:rPr lang="cs-CZ" smtClean="0"/>
              <a:t>21.11.2018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29B13AC-034A-4164-A37F-818BCC311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67FE63-DEAC-4649-9AA4-61BBE1513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12162-E9C7-4371-B9EA-483C43173CD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639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id="{559AE206-7EBA-4D33-8BC9-9D8158553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9E38132-1132-4E63-BD4C-455E8408BC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2257" y="4525347"/>
            <a:ext cx="6939722" cy="1737360"/>
          </a:xfrm>
        </p:spPr>
        <p:txBody>
          <a:bodyPr anchor="ctr">
            <a:normAutofit/>
          </a:bodyPr>
          <a:lstStyle/>
          <a:p>
            <a:pPr algn="r"/>
            <a:r>
              <a:rPr lang="cs-CZ"/>
              <a:t>Pohlavní choroby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59E464-3955-4F52-AC13-71451C5700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50762" y="4525347"/>
            <a:ext cx="3211288" cy="1737360"/>
          </a:xfrm>
        </p:spPr>
        <p:txBody>
          <a:bodyPr anchor="ctr">
            <a:normAutofit/>
          </a:bodyPr>
          <a:lstStyle/>
          <a:p>
            <a:pPr algn="l"/>
            <a:r>
              <a:rPr lang="cs-CZ"/>
              <a:t>ZŠ Holýšov</a:t>
            </a:r>
          </a:p>
          <a:p>
            <a:pPr algn="l"/>
            <a:r>
              <a:rPr lang="cs-CZ"/>
              <a:t>Michal Dáňa</a:t>
            </a:r>
          </a:p>
        </p:txBody>
      </p:sp>
      <p:sp>
        <p:nvSpPr>
          <p:cNvPr id="1029" name="Oval 72">
            <a:extLst>
              <a:ext uri="{FF2B5EF4-FFF2-40B4-BE49-F238E27FC236}">
                <a16:creationId xmlns:a16="http://schemas.microsoft.com/office/drawing/2014/main" id="{6437D937-A7F1-4011-92B4-328E5BE1B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567" y="620480"/>
            <a:ext cx="2243800" cy="2243796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Oval 74">
            <a:extLst>
              <a:ext uri="{FF2B5EF4-FFF2-40B4-BE49-F238E27FC236}">
                <a16:creationId xmlns:a16="http://schemas.microsoft.com/office/drawing/2014/main" id="{B672F332-AF08-46C6-94F0-77684310D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5001" y="2466604"/>
            <a:ext cx="962395" cy="962395"/>
          </a:xfrm>
          <a:prstGeom prst="ellipse">
            <a:avLst/>
          </a:prstGeom>
          <a:solidFill>
            <a:srgbClr val="9869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34244EF8-D73A-40E1-BE73-D46E6B4B0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5829" y="2327988"/>
            <a:ext cx="293695" cy="293695"/>
          </a:xfrm>
          <a:prstGeom prst="ellipse">
            <a:avLst/>
          </a:prstGeom>
          <a:solidFill>
            <a:srgbClr val="FFF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VÃ½sledek obrÃ¡zku pro pohlavnÃ­ choroby">
            <a:extLst>
              <a:ext uri="{FF2B5EF4-FFF2-40B4-BE49-F238E27FC236}">
                <a16:creationId xmlns:a16="http://schemas.microsoft.com/office/drawing/2014/main" id="{6ED8B86D-7846-4B15-B7E7-42ECD00827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1" r="17270" b="-1"/>
          <a:stretch/>
        </p:blipFill>
        <p:spPr bwMode="auto">
          <a:xfrm>
            <a:off x="6492113" y="10"/>
            <a:ext cx="5699887" cy="4059234"/>
          </a:xfrm>
          <a:custGeom>
            <a:avLst/>
            <a:gdLst>
              <a:gd name="connsiteX0" fmla="*/ 0 w 5699887"/>
              <a:gd name="connsiteY0" fmla="*/ 0 h 4059244"/>
              <a:gd name="connsiteX1" fmla="*/ 5699887 w 5699887"/>
              <a:gd name="connsiteY1" fmla="*/ 0 h 4059244"/>
              <a:gd name="connsiteX2" fmla="*/ 5699887 w 5699887"/>
              <a:gd name="connsiteY2" fmla="*/ 3944096 h 4059244"/>
              <a:gd name="connsiteX3" fmla="*/ 5525775 w 5699887"/>
              <a:gd name="connsiteY3" fmla="*/ 3980429 h 4059244"/>
              <a:gd name="connsiteX4" fmla="*/ 4663256 w 5699887"/>
              <a:gd name="connsiteY4" fmla="*/ 4059244 h 4059244"/>
              <a:gd name="connsiteX5" fmla="*/ 8566 w 5699887"/>
              <a:gd name="connsiteY5" fmla="*/ 67422 h 4059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699887" h="4059244">
                <a:moveTo>
                  <a:pt x="0" y="0"/>
                </a:moveTo>
                <a:lnTo>
                  <a:pt x="5699887" y="0"/>
                </a:lnTo>
                <a:lnTo>
                  <a:pt x="5699887" y="3944096"/>
                </a:lnTo>
                <a:lnTo>
                  <a:pt x="5525775" y="3980429"/>
                </a:lnTo>
                <a:cubicBezTo>
                  <a:pt x="5246154" y="4032190"/>
                  <a:pt x="4957865" y="4059244"/>
                  <a:pt x="4663256" y="4059244"/>
                </a:cubicBezTo>
                <a:cubicBezTo>
                  <a:pt x="2306390" y="4059244"/>
                  <a:pt x="353936" y="2327747"/>
                  <a:pt x="8566" y="6742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E8E38ED-369A-44C2-B635-0BED0E48A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00392" y="4525347"/>
            <a:ext cx="0" cy="1737360"/>
          </a:xfrm>
          <a:prstGeom prst="line">
            <a:avLst/>
          </a:prstGeom>
          <a:ln w="19050" cap="sq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00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BB2028-5F35-45FA-A808-897F1C527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Opar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BE2D05-031A-4DEE-BAE0-9AA133D26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virové onemocnění (HERPES VIRUS)</a:t>
            </a:r>
          </a:p>
          <a:p>
            <a:r>
              <a:rPr lang="cs-CZ"/>
              <a:t>projevy</a:t>
            </a:r>
          </a:p>
          <a:p>
            <a:pPr lvl="1"/>
            <a:r>
              <a:rPr lang="cs-CZ"/>
              <a:t>puchýřky, bolest při močení</a:t>
            </a:r>
          </a:p>
          <a:p>
            <a:r>
              <a:rPr lang="cs-CZ"/>
              <a:t>přenos</a:t>
            </a:r>
          </a:p>
          <a:p>
            <a:pPr lvl="1"/>
            <a:r>
              <a:rPr lang="cs-CZ"/>
              <a:t>pohlavní styk</a:t>
            </a:r>
          </a:p>
          <a:p>
            <a:pPr lvl="1"/>
            <a:r>
              <a:rPr lang="cs-CZ"/>
              <a:t>použití stejného ručníku, prádla</a:t>
            </a:r>
          </a:p>
          <a:p>
            <a:pPr lvl="1"/>
            <a:r>
              <a:rPr lang="cs-CZ"/>
              <a:t>líbání</a:t>
            </a:r>
          </a:p>
        </p:txBody>
      </p:sp>
      <p:pic>
        <p:nvPicPr>
          <p:cNvPr id="8194" name="Picture 2" descr="VÃ½sledek obrÃ¡zku pro herpes virus">
            <a:extLst>
              <a:ext uri="{FF2B5EF4-FFF2-40B4-BE49-F238E27FC236}">
                <a16:creationId xmlns:a16="http://schemas.microsoft.com/office/drawing/2014/main" id="{D6B88550-F6C3-4132-BF3B-99262F52C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95701"/>
            <a:ext cx="5445451" cy="356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03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92F48A-4C40-41CC-AE65-73FF3E214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Veš muňka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661F84A-1951-43BE-A5D2-EE8024A817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filcky</a:t>
            </a:r>
          </a:p>
          <a:p>
            <a:r>
              <a:rPr lang="cs-CZ"/>
              <a:t>dnes na ústupu (moderní vyholování)</a:t>
            </a:r>
          </a:p>
          <a:p>
            <a:r>
              <a:rPr lang="cs-CZ"/>
              <a:t>projevy</a:t>
            </a:r>
          </a:p>
          <a:p>
            <a:pPr lvl="1"/>
            <a:r>
              <a:rPr lang="cs-CZ"/>
              <a:t>pokousání </a:t>
            </a:r>
            <a:r>
              <a:rPr lang="cs-CZ">
                <a:sym typeface="Wingdings" panose="05000000000000000000" pitchFamily="2" charset="2"/>
              </a:rPr>
              <a:t> vyrážka, strupy namodralé skvrny</a:t>
            </a:r>
          </a:p>
          <a:p>
            <a:r>
              <a:rPr lang="cs-CZ">
                <a:sym typeface="Wingdings" panose="05000000000000000000" pitchFamily="2" charset="2"/>
              </a:rPr>
              <a:t>v ČR ohlašovací povinnost</a:t>
            </a:r>
            <a:endParaRPr lang="cs-CZ"/>
          </a:p>
        </p:txBody>
      </p:sp>
      <p:pic>
        <p:nvPicPr>
          <p:cNvPr id="9218" name="Picture 2" descr="VÃ½sledek obrÃ¡zku pro veÅ¡ muÅka">
            <a:extLst>
              <a:ext uri="{FF2B5EF4-FFF2-40B4-BE49-F238E27FC236}">
                <a16:creationId xmlns:a16="http://schemas.microsoft.com/office/drawing/2014/main" id="{316E13FB-0EF1-479D-97C1-BCF82627B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270" y="3647661"/>
            <a:ext cx="4280452" cy="321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9038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ouvisejÃ­cÃ­ obrÃ¡zek">
            <a:extLst>
              <a:ext uri="{FF2B5EF4-FFF2-40B4-BE49-F238E27FC236}">
                <a16:creationId xmlns:a16="http://schemas.microsoft.com/office/drawing/2014/main" id="{9773AAAB-CB0E-4C29-8E4F-6B8D7C760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856" y="1149006"/>
            <a:ext cx="7400925" cy="416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F37F6EBF-1D69-44A5-BD8C-128623290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Existuje stoprocentně bezpečný sex?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428D32-6975-42AE-8B6D-44C7B10B8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/>
              <a:t>NE, ale při dodržování pravidel můžeme rizika snížit na minimum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/>
              <a:t>1) monogamie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/>
              <a:t>2) poznání partnera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/>
              <a:t>3) včasná léčba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/>
              <a:t>4) pro případ sebemenšího podezření  </a:t>
            </a:r>
            <a:r>
              <a:rPr lang="cs-CZ" b="1"/>
              <a:t>kondom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/>
              <a:t>5) vyhnutí se užívání drog </a:t>
            </a:r>
            <a:r>
              <a:rPr lang="cs-CZ">
                <a:sym typeface="Wingdings" panose="05000000000000000000" pitchFamily="2" charset="2"/>
              </a:rPr>
              <a:t> zanedbání všech pravidel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155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9EC367E-C32D-4543-B851-B5634A269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cs-CZ" altLang="cs-CZ">
                <a:solidFill>
                  <a:srgbClr val="FFFFFF"/>
                </a:solidFill>
              </a:rPr>
              <a:t>Problematika bezpečného sexu</a:t>
            </a:r>
            <a:endParaRPr lang="cs-CZ">
              <a:solidFill>
                <a:srgbClr val="FFFFFF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F79C43-F297-4045-8A40-266A97A15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 lnSpcReduction="10000"/>
          </a:bodyPr>
          <a:lstStyle/>
          <a:p>
            <a:r>
              <a:rPr lang="cs-CZ" altLang="cs-CZ" sz="2400" i="1">
                <a:solidFill>
                  <a:srgbClr val="000000"/>
                </a:solidFill>
              </a:rPr>
              <a:t>1) Jaký význam přikládáš sexu?</a:t>
            </a:r>
          </a:p>
          <a:p>
            <a:endParaRPr lang="cs-CZ" altLang="cs-CZ" sz="2400" i="1">
              <a:solidFill>
                <a:srgbClr val="000000"/>
              </a:solidFill>
            </a:endParaRPr>
          </a:p>
          <a:p>
            <a:r>
              <a:rPr lang="cs-CZ" altLang="cs-CZ" sz="2400" i="1">
                <a:solidFill>
                  <a:srgbClr val="000000"/>
                </a:solidFill>
              </a:rPr>
              <a:t>2) Jak by měl/a vypadat tvůj partner/ka?</a:t>
            </a:r>
          </a:p>
          <a:p>
            <a:endParaRPr lang="cs-CZ" altLang="cs-CZ" sz="2400" i="1">
              <a:solidFill>
                <a:srgbClr val="000000"/>
              </a:solidFill>
            </a:endParaRPr>
          </a:p>
          <a:p>
            <a:r>
              <a:rPr lang="cs-CZ" altLang="cs-CZ" sz="2400" i="1">
                <a:solidFill>
                  <a:srgbClr val="000000"/>
                </a:solidFill>
              </a:rPr>
              <a:t>3) Záleží ti více na jeho/jejím vzhledu či jeho/jejích vlastnostech? </a:t>
            </a:r>
          </a:p>
          <a:p>
            <a:endParaRPr lang="cs-CZ" altLang="cs-CZ" sz="2400" i="1">
              <a:solidFill>
                <a:srgbClr val="000000"/>
              </a:solidFill>
            </a:endParaRPr>
          </a:p>
          <a:p>
            <a:r>
              <a:rPr lang="cs-CZ" altLang="cs-CZ" sz="2400" i="1">
                <a:solidFill>
                  <a:srgbClr val="000000"/>
                </a:solidFill>
              </a:rPr>
              <a:t>4) Jaké vlastnosti by měl/a mít?</a:t>
            </a:r>
          </a:p>
          <a:p>
            <a:endParaRPr lang="cs-CZ" altLang="cs-CZ" sz="2400" i="1">
              <a:solidFill>
                <a:srgbClr val="000000"/>
              </a:solidFill>
            </a:endParaRPr>
          </a:p>
          <a:p>
            <a:r>
              <a:rPr lang="cs-CZ" altLang="cs-CZ" sz="2400" i="1">
                <a:solidFill>
                  <a:srgbClr val="000000"/>
                </a:solidFill>
              </a:rPr>
              <a:t>5) Jak by se k tobě měl/a chovat?</a:t>
            </a:r>
          </a:p>
          <a:p>
            <a:pPr marL="0" indent="0">
              <a:buNone/>
            </a:pPr>
            <a:endParaRPr lang="cs-CZ" altLang="cs-CZ" sz="2400" i="1">
              <a:solidFill>
                <a:srgbClr val="000000"/>
              </a:solidFill>
            </a:endParaRPr>
          </a:p>
          <a:p>
            <a:r>
              <a:rPr lang="cs-CZ" altLang="cs-CZ" sz="2400" i="1">
                <a:solidFill>
                  <a:srgbClr val="000000"/>
                </a:solidFill>
              </a:rPr>
              <a:t>6) Je toto důležité při sexu?</a:t>
            </a:r>
          </a:p>
          <a:p>
            <a:endParaRPr lang="cs-CZ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8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0B8F9C-5431-4723-B34E-C2412592B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/>
              <a:t>Problematika bezpečného sexu</a:t>
            </a:r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C0F6BC7-6466-4255-AECC-065A30C7D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/>
              <a:t>v ČR je zakázán pohlavní styk s osobami mladšími 15 let zákonem.</a:t>
            </a:r>
          </a:p>
          <a:p>
            <a:r>
              <a:rPr lang="cs-CZ" altLang="cs-CZ"/>
              <a:t>nutná:</a:t>
            </a:r>
          </a:p>
          <a:p>
            <a:pPr lvl="1"/>
            <a:r>
              <a:rPr lang="cs-CZ"/>
              <a:t>zralost člověka po stránce tělesné a duševní</a:t>
            </a:r>
          </a:p>
          <a:p>
            <a:pPr lvl="1"/>
            <a:r>
              <a:rPr lang="cs-CZ"/>
              <a:t>připravenost organismu na těhotenství</a:t>
            </a:r>
          </a:p>
          <a:p>
            <a:pPr lvl="1"/>
            <a:r>
              <a:rPr lang="cs-CZ"/>
              <a:t>ekonomická připravenost na příchod dítěte</a:t>
            </a:r>
          </a:p>
          <a:p>
            <a:r>
              <a:rPr lang="cs-CZ"/>
              <a:t>riziko</a:t>
            </a:r>
          </a:p>
          <a:p>
            <a:pPr lvl="1"/>
            <a:r>
              <a:rPr lang="cs-CZ"/>
              <a:t>pro ženy: role svobodné matky; ohrožení zdraví z důvodu potratu či interrupce</a:t>
            </a:r>
          </a:p>
          <a:p>
            <a:pPr lvl="1"/>
            <a:r>
              <a:rPr lang="cs-CZ"/>
              <a:t>pro muže: spory o otcovství a placení alimentů na dítě</a:t>
            </a:r>
          </a:p>
        </p:txBody>
      </p:sp>
    </p:spTree>
    <p:extLst>
      <p:ext uri="{BB962C8B-B14F-4D97-AF65-F5344CB8AC3E}">
        <p14:creationId xmlns:p14="http://schemas.microsoft.com/office/powerpoint/2010/main" val="2447736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Ã½sledek obrÃ¡zku pro dÅ¯chodci lÃ¡ska">
            <a:extLst>
              <a:ext uri="{FF2B5EF4-FFF2-40B4-BE49-F238E27FC236}">
                <a16:creationId xmlns:a16="http://schemas.microsoft.com/office/drawing/2014/main" id="{91E4A38D-01DA-4832-B527-F5B164194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4"/>
          <a:stretch/>
        </p:blipFill>
        <p:spPr bwMode="auto">
          <a:xfrm>
            <a:off x="6083786" y="-168318"/>
            <a:ext cx="6261330" cy="3932313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Ã½sledek obrÃ¡zku pro dÄti ve Å¡kolce">
            <a:extLst>
              <a:ext uri="{FF2B5EF4-FFF2-40B4-BE49-F238E27FC236}">
                <a16:creationId xmlns:a16="http://schemas.microsoft.com/office/drawing/2014/main" id="{9A1D9BFB-31FD-4116-BD11-F9899F841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3541"/>
          <a:stretch/>
        </p:blipFill>
        <p:spPr bwMode="auto">
          <a:xfrm>
            <a:off x="6089904" y="2487168"/>
            <a:ext cx="6263640" cy="4215384"/>
          </a:xfrm>
          <a:prstGeom prst="rect">
            <a:avLst/>
          </a:prstGeom>
          <a:noFill/>
          <a:effectLst>
            <a:softEdge rad="533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22901FED-4FC9-4ED5-8123-C98BCD161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6244FA0-B330-4E96-90F5-CE0333284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000000"/>
                </a:solidFill>
              </a:rPr>
              <a:t>Sexualita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BA882B9-7D70-4941-B491-E4AD8DF71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803637" cy="3788830"/>
          </a:xfrm>
        </p:spPr>
        <p:txBody>
          <a:bodyPr anchor="ctr">
            <a:normAutofit/>
          </a:bodyPr>
          <a:lstStyle/>
          <a:p>
            <a:r>
              <a:rPr lang="cs-CZ" sz="2000">
                <a:solidFill>
                  <a:srgbClr val="000000"/>
                </a:solidFill>
              </a:rPr>
              <a:t>týká se všech bez ohledu na</a:t>
            </a:r>
          </a:p>
          <a:p>
            <a:pPr lvl="1"/>
            <a:r>
              <a:rPr lang="cs-CZ" sz="2000">
                <a:solidFill>
                  <a:srgbClr val="000000"/>
                </a:solidFill>
              </a:rPr>
              <a:t>pohlaví</a:t>
            </a:r>
          </a:p>
          <a:p>
            <a:pPr lvl="1"/>
            <a:r>
              <a:rPr lang="cs-CZ" sz="2000">
                <a:solidFill>
                  <a:srgbClr val="000000"/>
                </a:solidFill>
              </a:rPr>
              <a:t>věk</a:t>
            </a:r>
          </a:p>
          <a:p>
            <a:pPr lvl="1"/>
            <a:r>
              <a:rPr lang="cs-CZ" sz="2000">
                <a:solidFill>
                  <a:srgbClr val="000000"/>
                </a:solidFill>
              </a:rPr>
              <a:t>pohlavní orientaci</a:t>
            </a:r>
          </a:p>
          <a:p>
            <a:r>
              <a:rPr lang="cs-CZ" sz="2000">
                <a:solidFill>
                  <a:srgbClr val="000000"/>
                </a:solidFill>
              </a:rPr>
              <a:t>rizika</a:t>
            </a:r>
          </a:p>
          <a:p>
            <a:pPr lvl="1"/>
            <a:r>
              <a:rPr lang="cs-CZ" sz="2000">
                <a:solidFill>
                  <a:srgbClr val="000000"/>
                </a:solidFill>
              </a:rPr>
              <a:t>nežádoucí otěhotnění</a:t>
            </a:r>
          </a:p>
          <a:p>
            <a:pPr lvl="1"/>
            <a:r>
              <a:rPr lang="cs-CZ" sz="2000">
                <a:solidFill>
                  <a:srgbClr val="000000"/>
                </a:solidFill>
              </a:rPr>
              <a:t>sexuálně přenosné choroby</a:t>
            </a:r>
          </a:p>
        </p:txBody>
      </p:sp>
    </p:spTree>
    <p:extLst>
      <p:ext uri="{BB962C8B-B14F-4D97-AF65-F5344CB8AC3E}">
        <p14:creationId xmlns:p14="http://schemas.microsoft.com/office/powerpoint/2010/main" val="1393904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6CCDD5-8E89-456B-8329-5304D264E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Sexuálně přenosné choroby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290D68-84AC-4686-B167-F2B0FF78CD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obvykle přenášené mezi parnery sexuální aktivitou</a:t>
            </a:r>
          </a:p>
          <a:p>
            <a:r>
              <a:rPr lang="cs-CZ"/>
              <a:t>původci jsou</a:t>
            </a:r>
          </a:p>
          <a:p>
            <a:pPr lvl="1"/>
            <a:r>
              <a:rPr lang="cs-CZ"/>
              <a:t>bakterie</a:t>
            </a:r>
          </a:p>
          <a:p>
            <a:pPr lvl="1"/>
            <a:r>
              <a:rPr lang="cs-CZ"/>
              <a:t>plísně</a:t>
            </a:r>
          </a:p>
          <a:p>
            <a:pPr lvl="1"/>
            <a:r>
              <a:rPr lang="cs-CZ"/>
              <a:t>prvoci</a:t>
            </a:r>
          </a:p>
          <a:p>
            <a:pPr lvl="1"/>
            <a:r>
              <a:rPr lang="cs-CZ"/>
              <a:t>viry</a:t>
            </a:r>
          </a:p>
        </p:txBody>
      </p:sp>
      <p:pic>
        <p:nvPicPr>
          <p:cNvPr id="5122" name="Picture 2" descr="VÃ½sledek obrÃ¡zku pro houbiÄky">
            <a:extLst>
              <a:ext uri="{FF2B5EF4-FFF2-40B4-BE49-F238E27FC236}">
                <a16:creationId xmlns:a16="http://schemas.microsoft.com/office/drawing/2014/main" id="{585F34F2-9456-4CAE-99F6-786636EDB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413" y="257175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247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D64534-7019-433C-895F-806957949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Syfilis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5708F39-8E89-47C7-9C3E-9A5141B17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též příjice nebo lues</a:t>
            </a:r>
          </a:p>
          <a:p>
            <a:r>
              <a:rPr lang="cs-CZ"/>
              <a:t>bakteriální onemocnění</a:t>
            </a:r>
          </a:p>
          <a:p>
            <a:r>
              <a:rPr lang="cs-CZ"/>
              <a:t>projevy</a:t>
            </a:r>
          </a:p>
          <a:p>
            <a:pPr lvl="1"/>
            <a:r>
              <a:rPr lang="cs-CZ"/>
              <a:t>vředy (genitálie, konečník, ústa)</a:t>
            </a:r>
          </a:p>
          <a:p>
            <a:pPr lvl="1"/>
            <a:r>
              <a:rPr lang="cs-CZ"/>
              <a:t>vyrážka (trup, ruce, hlava)</a:t>
            </a:r>
          </a:p>
          <a:p>
            <a:pPr lvl="1"/>
            <a:r>
              <a:rPr lang="cs-CZ"/>
              <a:t>malátnost, teplota</a:t>
            </a:r>
          </a:p>
          <a:p>
            <a:r>
              <a:rPr lang="cs-CZ"/>
              <a:t>neléčené končí smrtí</a:t>
            </a:r>
          </a:p>
          <a:p>
            <a:r>
              <a:rPr lang="cs-CZ" b="1"/>
              <a:t>Prevencí je použití kondomu při každém pohlavním styku!!!</a:t>
            </a:r>
            <a:r>
              <a:rPr lang="cs-CZ"/>
              <a:t> </a:t>
            </a:r>
          </a:p>
        </p:txBody>
      </p:sp>
      <p:pic>
        <p:nvPicPr>
          <p:cNvPr id="3074" name="Picture 2" descr="VÃ½sledek obrÃ¡zku pro syfilis">
            <a:extLst>
              <a:ext uri="{FF2B5EF4-FFF2-40B4-BE49-F238E27FC236}">
                <a16:creationId xmlns:a16="http://schemas.microsoft.com/office/drawing/2014/main" id="{6ABD173C-ECCB-49EC-A648-CA14B34A0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905510"/>
            <a:ext cx="432435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Ã½sledek obrÃ¡zku pro syfilis">
            <a:extLst>
              <a:ext uri="{FF2B5EF4-FFF2-40B4-BE49-F238E27FC236}">
                <a16:creationId xmlns:a16="http://schemas.microsoft.com/office/drawing/2014/main" id="{32E9F2FC-7A84-43C9-92BB-9F2B3319C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573" y="333756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654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600640-BC11-495E-A7BE-5FCCF79C9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Kapavka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5AE03B-9462-4BC9-A173-BC2C748C6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bakteriální onemocnění</a:t>
            </a:r>
          </a:p>
          <a:p>
            <a:r>
              <a:rPr lang="cs-CZ"/>
              <a:t>nejrozšířenější pohlavní choroba současnosti</a:t>
            </a:r>
          </a:p>
          <a:p>
            <a:r>
              <a:rPr lang="cs-CZ"/>
              <a:t>projevy</a:t>
            </a:r>
          </a:p>
          <a:p>
            <a:pPr lvl="1"/>
            <a:r>
              <a:rPr lang="cs-CZ"/>
              <a:t>hnisavý zánět sliznic</a:t>
            </a:r>
          </a:p>
          <a:p>
            <a:r>
              <a:rPr lang="cs-CZ"/>
              <a:t>neléčené může způsobovat až neplodnost</a:t>
            </a:r>
          </a:p>
          <a:p>
            <a:r>
              <a:rPr lang="cs-CZ"/>
              <a:t>velmi bolestivé</a:t>
            </a:r>
          </a:p>
          <a:p>
            <a:r>
              <a:rPr lang="cs-CZ" b="1"/>
              <a:t>kondom!!!</a:t>
            </a:r>
          </a:p>
        </p:txBody>
      </p:sp>
      <p:pic>
        <p:nvPicPr>
          <p:cNvPr id="4098" name="Picture 2" descr="VÃ½sledek obrÃ¡zku pro kapavka">
            <a:extLst>
              <a:ext uri="{FF2B5EF4-FFF2-40B4-BE49-F238E27FC236}">
                <a16:creationId xmlns:a16="http://schemas.microsoft.com/office/drawing/2014/main" id="{A20BB0B9-8467-4619-839E-EB9D7F930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624" y="3428999"/>
            <a:ext cx="4612285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824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39A904-F1B2-478C-9082-1E64D936D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Kondylomata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B27C2B-A5C9-451D-8D4C-528ABEDAD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virové onemocnění</a:t>
            </a:r>
          </a:p>
          <a:p>
            <a:r>
              <a:rPr lang="cs-CZ"/>
              <a:t>projevy</a:t>
            </a:r>
          </a:p>
          <a:p>
            <a:pPr lvl="1"/>
            <a:r>
              <a:rPr lang="cs-CZ"/>
              <a:t>bradavice přenášená pohlavním stykem</a:t>
            </a:r>
          </a:p>
          <a:p>
            <a:pPr lvl="1"/>
            <a:r>
              <a:rPr lang="cs-CZ"/>
              <a:t>velmi zapáchající</a:t>
            </a:r>
          </a:p>
          <a:p>
            <a:r>
              <a:rPr lang="cs-CZ"/>
              <a:t>riziko</a:t>
            </a:r>
          </a:p>
          <a:p>
            <a:pPr lvl="1"/>
            <a:r>
              <a:rPr lang="cs-CZ"/>
              <a:t>nízká úroveň osobní hygieny</a:t>
            </a:r>
          </a:p>
          <a:p>
            <a:r>
              <a:rPr lang="cs-CZ" b="1"/>
              <a:t>prevence: hygiena po samotném styku a dobrá imunita organismu</a:t>
            </a:r>
          </a:p>
        </p:txBody>
      </p:sp>
      <p:pic>
        <p:nvPicPr>
          <p:cNvPr id="6146" name="Picture 2" descr="VÃ½sledek obrÃ¡zku pro bradavice kreslenÃ¡ ÄarodÄjnice">
            <a:extLst>
              <a:ext uri="{FF2B5EF4-FFF2-40B4-BE49-F238E27FC236}">
                <a16:creationId xmlns:a16="http://schemas.microsoft.com/office/drawing/2014/main" id="{887672D1-B11B-4C86-82E2-612465FA2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357" y="677724"/>
            <a:ext cx="3084443" cy="3643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VÃ½sledek obrÃ¡zku pro bradavice">
            <a:extLst>
              <a:ext uri="{FF2B5EF4-FFF2-40B4-BE49-F238E27FC236}">
                <a16:creationId xmlns:a16="http://schemas.microsoft.com/office/drawing/2014/main" id="{BD34E13B-15B5-4246-96A8-CD534DEB1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30" y="4867492"/>
            <a:ext cx="3199158" cy="180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5708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8DA01B-18EE-4249-AD31-38D6D94D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/>
              <a:t>Trichomoniáza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14FC5CA-4F28-4252-A10E-D0C4CC1FD1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původce prvok bičenka poševní</a:t>
            </a:r>
          </a:p>
          <a:p>
            <a:r>
              <a:rPr lang="cs-CZ"/>
              <a:t>projevuje se u</a:t>
            </a:r>
          </a:p>
          <a:p>
            <a:pPr lvl="1"/>
            <a:r>
              <a:rPr lang="cs-CZ"/>
              <a:t> žen (záněty pochvy a močové trubice)</a:t>
            </a:r>
          </a:p>
          <a:p>
            <a:pPr lvl="1"/>
            <a:r>
              <a:rPr lang="cs-CZ"/>
              <a:t>mužů ( obecně mírnější zánětlivé projevy)</a:t>
            </a:r>
          </a:p>
          <a:p>
            <a:r>
              <a:rPr lang="cs-CZ" b="1"/>
              <a:t>Nutnost léčení obou/ všech partnerů!!!</a:t>
            </a:r>
          </a:p>
          <a:p>
            <a:r>
              <a:rPr lang="cs-CZ" b="1"/>
              <a:t>kondom!!!</a:t>
            </a:r>
          </a:p>
          <a:p>
            <a:endParaRPr lang="cs-CZ" b="1"/>
          </a:p>
        </p:txBody>
      </p:sp>
      <p:pic>
        <p:nvPicPr>
          <p:cNvPr id="7170" name="Picture 2" descr="VÃ½sledek obrÃ¡zku pro biÄenka poÅ¡evnÃ­">
            <a:extLst>
              <a:ext uri="{FF2B5EF4-FFF2-40B4-BE49-F238E27FC236}">
                <a16:creationId xmlns:a16="http://schemas.microsoft.com/office/drawing/2014/main" id="{49EA603C-4C70-43CB-B10B-CEE4A6792A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048" y="2096294"/>
            <a:ext cx="26955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80503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373</Words>
  <Application>Microsoft Office PowerPoint</Application>
  <PresentationFormat>Širokoúhlá obrazovka</PresentationFormat>
  <Paragraphs>92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Motiv Office</vt:lpstr>
      <vt:lpstr>Pohlavní choroby</vt:lpstr>
      <vt:lpstr>Problematika bezpečného sexu</vt:lpstr>
      <vt:lpstr>Problematika bezpečného sexu</vt:lpstr>
      <vt:lpstr>Sexualita</vt:lpstr>
      <vt:lpstr>Sexuálně přenosné choroby</vt:lpstr>
      <vt:lpstr>Syfilis</vt:lpstr>
      <vt:lpstr>Kapavka</vt:lpstr>
      <vt:lpstr>Kondylomata</vt:lpstr>
      <vt:lpstr>Trichomoniáza</vt:lpstr>
      <vt:lpstr>Opar</vt:lpstr>
      <vt:lpstr>Veš muňka</vt:lpstr>
      <vt:lpstr>Existuje stoprocentně bezpečný sex?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Pohlavní choroby</dc:title>
  <dc:creator>Michal Dáňa</dc:creator>
  <cp:lastModifiedBy>Michal Dáňa</cp:lastModifiedBy>
  <cp:revision>6</cp:revision>
  <dcterms:created xsi:type="dcterms:W3CDTF">2018-11-21T21:08:18Z</dcterms:created>
  <dcterms:modified xsi:type="dcterms:W3CDTF">2018-11-21T21:46:22Z</dcterms:modified>
</cp:coreProperties>
</file>