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2A8E5C-2AB1-4672-AA44-57D5A5A312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004389-DF26-4F67-8DB7-C842C7285D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C6A53B-66E6-4841-9DEF-C5CEB1D76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A8602E-B589-4673-8727-7CD4E986E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6BBE3B-D464-4938-8970-81AE726F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527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33366A-193E-409C-9DFA-BEA09300B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8BB0700-1830-4DB7-B335-8EFBB8578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E524E4-6621-4D41-A6DE-BA835EF61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3A71D5-9525-490D-A110-012BF9B2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3E8373-8CD4-4CDF-96C6-B4A1B6DD5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1575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C3B44D4-1ADD-47BA-B8A9-B5CE5D62A4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B5B897A-3AC3-470D-A6E0-37CC36D42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F8A303-E05F-4E32-955B-08D809452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F5E2DA-8DB8-4C01-BA39-D1BAF546D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A0FADB-3116-442F-83B9-089EEA00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9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24FB5F-DB39-448C-A11C-FF2B5005B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279C17-13B0-4FE2-8781-25FAFFCCE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08B26C-6BBF-413B-A560-5F3A28E9F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6031C6-3986-40CF-9FC2-990D18947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FA2EE4-5B57-4E9D-8918-AA8FEBE2E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557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0690A-CE85-4F4B-895F-0E7C59C4C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A88BE77-D54F-4F5C-A32A-B71AE550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FEFB9F-C874-4283-A8E5-CA3C1519D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E6B927-C987-4B9A-8E93-18363048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4D564F-75AF-426B-8B16-14F8B647D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39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921C1F-0D78-4860-A78E-698A1ED5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1C531C-530B-4A76-A898-DB3A15647E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FB90616-1DD9-424C-9F05-4D1FE5FAE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4A910C-C012-48F9-8F6F-F5740F5D1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CCC36F-796C-49A6-8C0C-7B969E1D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E85DD62-0A92-4932-BED9-B7505CBF0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595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15E3BC-7F3F-4DFB-935D-D4BC6A01D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6B484D0-6EAE-45BB-8DBA-CF08C6615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992E01-547B-43B4-806B-E9109B0B5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1605F2A-AA52-48AD-9D5C-453DAB6390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E102890-893F-4511-86A3-D9E28506A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8C0DC2E-862B-487F-AD90-E8C3DE5BA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01E3FA4-FDF8-40D2-842B-059432086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95FF928-4FCF-4167-8908-0E6B110A0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00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AA4940-F532-4FC7-B579-CA4B5C3CE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376B97E-E1EA-4B42-8AC8-95A51895B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E73AEC1-7469-4D12-BD42-5222FA0EA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F3AF3FB-CDF8-4BD1-BEC7-6B968F3AE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78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C2CE454-0CF3-4AC8-BC01-741585AD3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4CF4E86-B78C-470F-BBAB-1A9DDDC0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275035-521F-47AE-9B20-5638C2B86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499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A196FB-2F73-44A2-BBF2-1CF80AFFC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F94F9A-C152-405D-8BA1-7E47D8DE2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1B6C0E-D3E6-4434-A236-CA5FCA664C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6E7B4F-F9F5-4BF0-8CF6-35929D442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C54145-FA4F-497B-943E-8618E7D73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C3E9D-F313-41B2-B960-C5F3326D5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73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4FD055-C4EC-40A4-AA3E-245D9BD86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8F4520F-0CCE-41F3-A39A-7ECC10719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6915A6-36A6-4733-9E54-18B82E2A4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ABBBE1-9F5D-4C36-8A7B-FBE641AD7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26B117-F61E-42F7-8BC1-0E1C6F3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44D74C-B71B-4642-92F1-8AC6CF8F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4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185E43A-7E14-47A8-91BC-FF598638A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4C5F400-FBEC-4C01-9AD9-81B86B38C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CC2705-4F19-4AEF-B89F-D81138ABD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ECFE-6709-4F5F-B794-75D754239567}" type="datetimeFigureOut">
              <a:rPr lang="cs-CZ" smtClean="0"/>
              <a:t>06.05.2019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A4F219-202D-4216-ADD7-BBDD3DB43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D0E3A6-7D97-4A21-BB2A-C4BE1B56E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0204F-B258-46EB-B84A-4A92E76EF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60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DFB11-B4B1-47D1-A716-75151906B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083" y="2245810"/>
            <a:ext cx="7712417" cy="778744"/>
          </a:xfrm>
        </p:spPr>
        <p:txBody>
          <a:bodyPr>
            <a:normAutofit/>
          </a:bodyPr>
          <a:lstStyle/>
          <a:p>
            <a:pPr algn="l"/>
            <a:r>
              <a:rPr lang="cs-CZ" sz="4600"/>
              <a:t>Hmyz s proměnou dokonalou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71D7E0-2792-4530-AD2F-DDEBD4007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437" y="3139414"/>
            <a:ext cx="6948463" cy="1380220"/>
          </a:xfrm>
        </p:spPr>
        <p:txBody>
          <a:bodyPr>
            <a:normAutofit/>
          </a:bodyPr>
          <a:lstStyle/>
          <a:p>
            <a:pPr algn="l"/>
            <a:r>
              <a:rPr lang="cs-CZ" sz="2000"/>
              <a:t>Vývoj přes larvální stádium</a:t>
            </a:r>
          </a:p>
          <a:p>
            <a:pPr algn="l"/>
            <a:r>
              <a:rPr lang="cs-CZ" sz="2000"/>
              <a:t>Michal Dáňa</a:t>
            </a:r>
          </a:p>
          <a:p>
            <a:pPr algn="l"/>
            <a:r>
              <a:rPr lang="cs-CZ" sz="2000"/>
              <a:t>ZŠ Holýšov</a:t>
            </a:r>
          </a:p>
        </p:txBody>
      </p:sp>
      <p:sp>
        <p:nvSpPr>
          <p:cNvPr id="16390" name="Freeform 17">
            <a:extLst>
              <a:ext uri="{FF2B5EF4-FFF2-40B4-BE49-F238E27FC236}">
                <a16:creationId xmlns:a16="http://schemas.microsoft.com/office/drawing/2014/main" id="{41F18803-BE79-4916-AE6B-5DE238B36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663110" cy="2130951"/>
          </a:xfrm>
          <a:custGeom>
            <a:avLst/>
            <a:gdLst>
              <a:gd name="connsiteX0" fmla="*/ 0 w 8663110"/>
              <a:gd name="connsiteY0" fmla="*/ 0 h 2130951"/>
              <a:gd name="connsiteX1" fmla="*/ 819150 w 8663110"/>
              <a:gd name="connsiteY1" fmla="*/ 0 h 2130951"/>
              <a:gd name="connsiteX2" fmla="*/ 1028700 w 8663110"/>
              <a:gd name="connsiteY2" fmla="*/ 0 h 2130951"/>
              <a:gd name="connsiteX3" fmla="*/ 4187970 w 8663110"/>
              <a:gd name="connsiteY3" fmla="*/ 0 h 2130951"/>
              <a:gd name="connsiteX4" fmla="*/ 4400550 w 8663110"/>
              <a:gd name="connsiteY4" fmla="*/ 0 h 2130951"/>
              <a:gd name="connsiteX5" fmla="*/ 5262791 w 8663110"/>
              <a:gd name="connsiteY5" fmla="*/ 0 h 2130951"/>
              <a:gd name="connsiteX6" fmla="*/ 5262791 w 8663110"/>
              <a:gd name="connsiteY6" fmla="*/ 478 h 2130951"/>
              <a:gd name="connsiteX7" fmla="*/ 8663110 w 8663110"/>
              <a:gd name="connsiteY7" fmla="*/ 478 h 2130951"/>
              <a:gd name="connsiteX8" fmla="*/ 7676422 w 8663110"/>
              <a:gd name="connsiteY8" fmla="*/ 2130951 h 2130951"/>
              <a:gd name="connsiteX9" fmla="*/ 4400550 w 8663110"/>
              <a:gd name="connsiteY9" fmla="*/ 2130951 h 2130951"/>
              <a:gd name="connsiteX10" fmla="*/ 4187970 w 8663110"/>
              <a:gd name="connsiteY10" fmla="*/ 2130951 h 2130951"/>
              <a:gd name="connsiteX11" fmla="*/ 1028700 w 8663110"/>
              <a:gd name="connsiteY11" fmla="*/ 2130951 h 2130951"/>
              <a:gd name="connsiteX12" fmla="*/ 819150 w 8663110"/>
              <a:gd name="connsiteY12" fmla="*/ 2130951 h 2130951"/>
              <a:gd name="connsiteX13" fmla="*/ 0 w 8663110"/>
              <a:gd name="connsiteY13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63110" h="2130951">
                <a:moveTo>
                  <a:pt x="0" y="0"/>
                </a:moveTo>
                <a:lnTo>
                  <a:pt x="819150" y="0"/>
                </a:lnTo>
                <a:lnTo>
                  <a:pt x="1028700" y="0"/>
                </a:lnTo>
                <a:lnTo>
                  <a:pt x="4187970" y="0"/>
                </a:lnTo>
                <a:lnTo>
                  <a:pt x="4400550" y="0"/>
                </a:lnTo>
                <a:lnTo>
                  <a:pt x="5262791" y="0"/>
                </a:lnTo>
                <a:lnTo>
                  <a:pt x="5262791" y="478"/>
                </a:lnTo>
                <a:lnTo>
                  <a:pt x="8663110" y="478"/>
                </a:lnTo>
                <a:lnTo>
                  <a:pt x="7676422" y="2130951"/>
                </a:lnTo>
                <a:lnTo>
                  <a:pt x="4400550" y="2130951"/>
                </a:lnTo>
                <a:lnTo>
                  <a:pt x="4187970" y="2130951"/>
                </a:lnTo>
                <a:lnTo>
                  <a:pt x="1028700" y="2130951"/>
                </a:lnTo>
                <a:lnTo>
                  <a:pt x="819150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633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VÃ½sledek obrÃ¡zku pro vilÃ­k">
            <a:extLst>
              <a:ext uri="{FF2B5EF4-FFF2-40B4-BE49-F238E27FC236}">
                <a16:creationId xmlns:a16="http://schemas.microsoft.com/office/drawing/2014/main" id="{8CCA31BE-CF43-401A-80EC-105A6D930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77713" y="643467"/>
            <a:ext cx="1377950" cy="262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1" name="Freeform 18">
            <a:extLst>
              <a:ext uri="{FF2B5EF4-FFF2-40B4-BE49-F238E27FC236}">
                <a16:creationId xmlns:a16="http://schemas.microsoft.com/office/drawing/2014/main" id="{C15229F3-7A2E-4558-98FE-7A5F69409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683319"/>
            <a:ext cx="6516874" cy="2174681"/>
          </a:xfrm>
          <a:custGeom>
            <a:avLst/>
            <a:gdLst>
              <a:gd name="connsiteX0" fmla="*/ 0 w 6516874"/>
              <a:gd name="connsiteY0" fmla="*/ 0 h 2174681"/>
              <a:gd name="connsiteX1" fmla="*/ 819150 w 6516874"/>
              <a:gd name="connsiteY1" fmla="*/ 0 h 2174681"/>
              <a:gd name="connsiteX2" fmla="*/ 1038225 w 6516874"/>
              <a:gd name="connsiteY2" fmla="*/ 0 h 2174681"/>
              <a:gd name="connsiteX3" fmla="*/ 6516874 w 6516874"/>
              <a:gd name="connsiteY3" fmla="*/ 0 h 2174681"/>
              <a:gd name="connsiteX4" fmla="*/ 5509712 w 6516874"/>
              <a:gd name="connsiteY4" fmla="*/ 2174681 h 2174681"/>
              <a:gd name="connsiteX5" fmla="*/ 1038225 w 6516874"/>
              <a:gd name="connsiteY5" fmla="*/ 2174681 h 2174681"/>
              <a:gd name="connsiteX6" fmla="*/ 947987 w 6516874"/>
              <a:gd name="connsiteY6" fmla="*/ 2174681 h 2174681"/>
              <a:gd name="connsiteX7" fmla="*/ 819150 w 6516874"/>
              <a:gd name="connsiteY7" fmla="*/ 2174681 h 2174681"/>
              <a:gd name="connsiteX8" fmla="*/ 0 w 6516874"/>
              <a:gd name="connsiteY8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6874" h="2174681">
                <a:moveTo>
                  <a:pt x="0" y="0"/>
                </a:moveTo>
                <a:lnTo>
                  <a:pt x="819150" y="0"/>
                </a:lnTo>
                <a:lnTo>
                  <a:pt x="1038225" y="0"/>
                </a:lnTo>
                <a:lnTo>
                  <a:pt x="6516874" y="0"/>
                </a:lnTo>
                <a:lnTo>
                  <a:pt x="5509712" y="2174681"/>
                </a:lnTo>
                <a:lnTo>
                  <a:pt x="1038225" y="2174681"/>
                </a:lnTo>
                <a:lnTo>
                  <a:pt x="947987" y="2174681"/>
                </a:lnTo>
                <a:lnTo>
                  <a:pt x="81915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6388" name="Picture 4" descr="VÃ½sledek obrÃ¡zku pro ferda mravenec">
            <a:extLst>
              <a:ext uri="{FF2B5EF4-FFF2-40B4-BE49-F238E27FC236}">
                <a16:creationId xmlns:a16="http://schemas.microsoft.com/office/drawing/2014/main" id="{D163FE10-F3EC-42BE-8FA6-719ADB908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29549" y="3589866"/>
            <a:ext cx="2627311" cy="262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7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AB6A0A-7FB9-4D58-8D62-DD667A051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sz="4100"/>
              <a:t>Řád motýli – obecná charakteristika</a:t>
            </a:r>
          </a:p>
        </p:txBody>
      </p:sp>
      <p:pic>
        <p:nvPicPr>
          <p:cNvPr id="8194" name="Picture 2" descr="VÃ½sledek obrÃ¡zku pro atlas velkÃ½">
            <a:extLst>
              <a:ext uri="{FF2B5EF4-FFF2-40B4-BE49-F238E27FC236}">
                <a16:creationId xmlns:a16="http://schemas.microsoft.com/office/drawing/2014/main" id="{C61A964B-B2E8-47AC-BDE5-C07E52F42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3" r="26104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975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D9250E-F8EE-411E-93AF-E3CDFFA47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cs-CZ" sz="3200"/>
              <a:t>denní i noční aktivita</a:t>
            </a:r>
          </a:p>
          <a:p>
            <a:r>
              <a:rPr lang="cs-CZ" sz="3200"/>
              <a:t>na křídlech šupinky</a:t>
            </a:r>
          </a:p>
          <a:p>
            <a:r>
              <a:rPr lang="cs-CZ" sz="3200"/>
              <a:t>sací ústrojí („sosák“) - dospělci</a:t>
            </a:r>
          </a:p>
          <a:p>
            <a:r>
              <a:rPr lang="cs-CZ" sz="3200"/>
              <a:t>kousací ústrojí - housenky</a:t>
            </a:r>
          </a:p>
        </p:txBody>
      </p:sp>
    </p:spTree>
    <p:extLst>
      <p:ext uri="{BB962C8B-B14F-4D97-AF65-F5344CB8AC3E}">
        <p14:creationId xmlns:p14="http://schemas.microsoft.com/office/powerpoint/2010/main" val="902829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F0A35A-6854-4A24-A59D-54053566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zástupci denních motýlů</a:t>
            </a:r>
          </a:p>
        </p:txBody>
      </p:sp>
      <p:pic>
        <p:nvPicPr>
          <p:cNvPr id="9220" name="Picture 4" descr="VÃ½sledek obrÃ¡zku pro mol Å¡atnÃ­">
            <a:extLst>
              <a:ext uri="{FF2B5EF4-FFF2-40B4-BE49-F238E27FC236}">
                <a16:creationId xmlns:a16="http://schemas.microsoft.com/office/drawing/2014/main" id="{7A49AD27-AF99-460E-92F5-A461DA9B5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517973"/>
            <a:ext cx="3662730" cy="271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223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VÃ½sledek obrÃ¡zku pro bÄlÃ¡sek zelnÃ½">
            <a:extLst>
              <a:ext uri="{FF2B5EF4-FFF2-40B4-BE49-F238E27FC236}">
                <a16:creationId xmlns:a16="http://schemas.microsoft.com/office/drawing/2014/main" id="{EED51C18-2C9F-4D4C-ABA3-DFB5B5ED7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771048"/>
            <a:ext cx="3662730" cy="242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E4C93C-D1DB-4607-80AA-650FBA86B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r>
              <a:rPr lang="cs-CZ" sz="2000">
                <a:solidFill>
                  <a:srgbClr val="FFFFFF"/>
                </a:solidFill>
              </a:rPr>
              <a:t>bělásek zelný </a:t>
            </a:r>
            <a:r>
              <a:rPr lang="cs-CZ" sz="2000" i="1">
                <a:solidFill>
                  <a:srgbClr val="FFFFFF"/>
                </a:solidFill>
              </a:rPr>
              <a:t>(Pieris brassicae)</a:t>
            </a:r>
            <a:endParaRPr lang="cs-CZ" sz="2000">
              <a:solidFill>
                <a:srgbClr val="FFFFFF"/>
              </a:solidFill>
            </a:endParaRPr>
          </a:p>
          <a:p>
            <a:pPr lvl="1"/>
            <a:r>
              <a:rPr lang="cs-CZ" sz="2000">
                <a:solidFill>
                  <a:srgbClr val="FFFFFF"/>
                </a:solidFill>
              </a:rPr>
              <a:t>brukvovité rostliny</a:t>
            </a:r>
          </a:p>
          <a:p>
            <a:pPr lvl="1"/>
            <a:r>
              <a:rPr lang="cs-CZ" sz="2000">
                <a:solidFill>
                  <a:srgbClr val="FFFFFF"/>
                </a:solidFill>
              </a:rPr>
              <a:t>housenky </a:t>
            </a:r>
            <a:r>
              <a:rPr lang="cs-CZ" sz="2000">
                <a:solidFill>
                  <a:srgbClr val="FFFFFF"/>
                </a:solidFill>
                <a:sym typeface="Wingdings" panose="05000000000000000000" pitchFamily="2" charset="2"/>
              </a:rPr>
              <a:t> ožer listů</a:t>
            </a:r>
          </a:p>
          <a:p>
            <a:pPr lvl="1"/>
            <a:r>
              <a:rPr lang="cs-CZ" sz="2000">
                <a:solidFill>
                  <a:srgbClr val="FFFFFF"/>
                </a:solidFill>
                <a:sym typeface="Wingdings" panose="05000000000000000000" pitchFamily="2" charset="2"/>
              </a:rPr>
              <a:t>predují  Lumek</a:t>
            </a:r>
          </a:p>
          <a:p>
            <a:r>
              <a:rPr lang="cs-CZ" sz="2000">
                <a:solidFill>
                  <a:srgbClr val="FFFFFF"/>
                </a:solidFill>
                <a:sym typeface="Wingdings" panose="05000000000000000000" pitchFamily="2" charset="2"/>
              </a:rPr>
              <a:t>mol šatní </a:t>
            </a:r>
            <a:r>
              <a:rPr lang="cs-CZ" sz="2000" i="1">
                <a:solidFill>
                  <a:srgbClr val="FFFFFF"/>
                </a:solidFill>
                <a:sym typeface="Wingdings" panose="05000000000000000000" pitchFamily="2" charset="2"/>
              </a:rPr>
              <a:t>(Tineola bisselliella)</a:t>
            </a:r>
            <a:endParaRPr lang="cs-CZ" sz="200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lvl="1"/>
            <a:r>
              <a:rPr lang="cs-CZ" sz="2000">
                <a:solidFill>
                  <a:srgbClr val="FFFFFF"/>
                </a:solidFill>
              </a:rPr>
              <a:t>larvy škodí v domácnostech </a:t>
            </a:r>
            <a:r>
              <a:rPr lang="cs-CZ" sz="2000">
                <a:solidFill>
                  <a:srgbClr val="FFFFFF"/>
                </a:solidFill>
                <a:sym typeface="Wingdings" panose="05000000000000000000" pitchFamily="2" charset="2"/>
              </a:rPr>
              <a:t>keratin</a:t>
            </a:r>
          </a:p>
          <a:p>
            <a:pPr lvl="1"/>
            <a:r>
              <a:rPr lang="cs-CZ" sz="2000">
                <a:solidFill>
                  <a:srgbClr val="FFFFFF"/>
                </a:solidFill>
                <a:sym typeface="Wingdings" panose="05000000000000000000" pitchFamily="2" charset="2"/>
              </a:rPr>
              <a:t>po svůj život nepijí</a:t>
            </a:r>
          </a:p>
          <a:p>
            <a:pPr lvl="1"/>
            <a:r>
              <a:rPr lang="cs-CZ" sz="2000">
                <a:solidFill>
                  <a:srgbClr val="FFFFFF"/>
                </a:solidFill>
                <a:sym typeface="Wingdings" panose="05000000000000000000" pitchFamily="2" charset="2"/>
              </a:rPr>
              <a:t>vývoj měsíc až rok (dle podmínek)</a:t>
            </a:r>
            <a:endParaRPr lang="cs-CZ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52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8E50164-FDC8-4E00-8039-2D34A1337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zástupci denních motýlů</a:t>
            </a:r>
          </a:p>
        </p:txBody>
      </p:sp>
      <p:pic>
        <p:nvPicPr>
          <p:cNvPr id="10242" name="Picture 2" descr="VÃ½sledek obrÃ¡zku pro bourec moruÅ¡ovÃ½">
            <a:extLst>
              <a:ext uri="{FF2B5EF4-FFF2-40B4-BE49-F238E27FC236}">
                <a16:creationId xmlns:a16="http://schemas.microsoft.com/office/drawing/2014/main" id="{4025345E-7840-477E-987A-FAF34790C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736" y="478232"/>
            <a:ext cx="2929030" cy="278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6" name="Picture 6" descr="VÃ½sledek obrÃ¡zku pro moruÅ¡e">
            <a:extLst>
              <a:ext uri="{FF2B5EF4-FFF2-40B4-BE49-F238E27FC236}">
                <a16:creationId xmlns:a16="http://schemas.microsoft.com/office/drawing/2014/main" id="{7EF1F9C6-E558-4FC3-842B-78BCAA23C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761891"/>
            <a:ext cx="3662730" cy="24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11E4E7-8921-4FA1-8E72-88480827E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r>
              <a:rPr lang="cs-CZ" sz="2200">
                <a:solidFill>
                  <a:srgbClr val="FFFFFF"/>
                </a:solidFill>
              </a:rPr>
              <a:t>bourec morušový </a:t>
            </a:r>
            <a:r>
              <a:rPr lang="cs-CZ" sz="2200" i="1">
                <a:solidFill>
                  <a:srgbClr val="FFFFFF"/>
                </a:solidFill>
              </a:rPr>
              <a:t>(Bombyx mori)</a:t>
            </a:r>
            <a:endParaRPr lang="cs-CZ" sz="2200">
              <a:solidFill>
                <a:srgbClr val="FFFFFF"/>
              </a:solidFill>
            </a:endParaRPr>
          </a:p>
          <a:p>
            <a:pPr lvl="1"/>
            <a:r>
              <a:rPr lang="cs-CZ" sz="2200">
                <a:solidFill>
                  <a:srgbClr val="FFFFFF"/>
                </a:solidFill>
              </a:rPr>
              <a:t>zámotek kukel </a:t>
            </a:r>
            <a:r>
              <a:rPr lang="cs-CZ" sz="2200">
                <a:solidFill>
                  <a:srgbClr val="FFFFFF"/>
                </a:solidFill>
                <a:sym typeface="Wingdings" panose="05000000000000000000" pitchFamily="2" charset="2"/>
              </a:rPr>
              <a:t> hedvábí</a:t>
            </a:r>
          </a:p>
          <a:p>
            <a:pPr lvl="1"/>
            <a:r>
              <a:rPr lang="cs-CZ" sz="2200">
                <a:solidFill>
                  <a:srgbClr val="FFFFFF"/>
                </a:solidFill>
                <a:sym typeface="Wingdings" panose="05000000000000000000" pitchFamily="2" charset="2"/>
              </a:rPr>
              <a:t>potravní specialista  moruše</a:t>
            </a:r>
          </a:p>
          <a:p>
            <a:r>
              <a:rPr lang="cs-CZ" sz="2200">
                <a:solidFill>
                  <a:srgbClr val="FFFFFF"/>
                </a:solidFill>
                <a:sym typeface="Wingdings" panose="05000000000000000000" pitchFamily="2" charset="2"/>
              </a:rPr>
              <a:t>otakárek fenyklový </a:t>
            </a:r>
            <a:r>
              <a:rPr lang="cs-CZ" sz="2200" i="1">
                <a:solidFill>
                  <a:srgbClr val="FFFFFF"/>
                </a:solidFill>
                <a:sym typeface="Wingdings" panose="05000000000000000000" pitchFamily="2" charset="2"/>
              </a:rPr>
              <a:t>(Papilio machaon)</a:t>
            </a:r>
          </a:p>
          <a:p>
            <a:r>
              <a:rPr lang="cs-CZ" sz="2200">
                <a:solidFill>
                  <a:srgbClr val="FFFFFF"/>
                </a:solidFill>
                <a:sym typeface="Wingdings" panose="05000000000000000000" pitchFamily="2" charset="2"/>
              </a:rPr>
              <a:t>otakárek ovocný </a:t>
            </a:r>
            <a:r>
              <a:rPr lang="cs-CZ" sz="2200" i="1">
                <a:solidFill>
                  <a:srgbClr val="FFFFFF"/>
                </a:solidFill>
                <a:sym typeface="Wingdings" panose="05000000000000000000" pitchFamily="2" charset="2"/>
              </a:rPr>
              <a:t>(Iphiclides podalirius)</a:t>
            </a:r>
            <a:endParaRPr lang="cs-CZ" sz="220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r>
              <a:rPr lang="cs-CZ" sz="2200">
                <a:solidFill>
                  <a:srgbClr val="FFFFFF"/>
                </a:solidFill>
                <a:sym typeface="Wingdings" panose="05000000000000000000" pitchFamily="2" charset="2"/>
              </a:rPr>
              <a:t>babočka kopřivová </a:t>
            </a:r>
            <a:r>
              <a:rPr lang="cs-CZ" sz="2200" i="1">
                <a:solidFill>
                  <a:srgbClr val="FFFFFF"/>
                </a:solidFill>
                <a:sym typeface="Wingdings" panose="05000000000000000000" pitchFamily="2" charset="2"/>
              </a:rPr>
              <a:t>(Aglais urticae)</a:t>
            </a:r>
          </a:p>
          <a:p>
            <a:r>
              <a:rPr lang="cs-CZ" sz="2200">
                <a:solidFill>
                  <a:srgbClr val="FFFFFF"/>
                </a:solidFill>
                <a:sym typeface="Wingdings" panose="05000000000000000000" pitchFamily="2" charset="2"/>
              </a:rPr>
              <a:t>babočka paví oko </a:t>
            </a:r>
            <a:r>
              <a:rPr lang="cs-CZ" sz="2200" i="1">
                <a:solidFill>
                  <a:srgbClr val="FFFFFF"/>
                </a:solidFill>
                <a:sym typeface="Wingdings" panose="05000000000000000000" pitchFamily="2" charset="2"/>
              </a:rPr>
              <a:t>(Inachis io)</a:t>
            </a:r>
            <a:endParaRPr lang="cs-CZ" sz="220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endParaRPr lang="cs-CZ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010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2F1BCA-D090-4C70-A8F1-185EA5E78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cs-CZ" sz="4000"/>
              <a:t>zástupci nočních motýlů</a:t>
            </a:r>
          </a:p>
        </p:txBody>
      </p:sp>
      <p:pic>
        <p:nvPicPr>
          <p:cNvPr id="11268" name="Picture 4" descr="VÃ½sledek obrÃ¡zku pro bekynÄ mniÅ¡ka">
            <a:extLst>
              <a:ext uri="{FF2B5EF4-FFF2-40B4-BE49-F238E27FC236}">
                <a16:creationId xmlns:a16="http://schemas.microsoft.com/office/drawing/2014/main" id="{1BDF12DE-2600-41F1-AC50-D46A8E4AC8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0" r="19070" b="-2"/>
          <a:stretch/>
        </p:blipFill>
        <p:spPr bwMode="auto">
          <a:xfrm>
            <a:off x="20" y="10"/>
            <a:ext cx="2917436" cy="340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VÃ½sledek obrÃ¡zku pro liÅ¡aj smrtihlav">
            <a:extLst>
              <a:ext uri="{FF2B5EF4-FFF2-40B4-BE49-F238E27FC236}">
                <a16:creationId xmlns:a16="http://schemas.microsoft.com/office/drawing/2014/main" id="{73F3B8BA-7C1C-4B0B-B1EE-E84361A9BD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7" r="23337" b="1"/>
          <a:stretch/>
        </p:blipFill>
        <p:spPr bwMode="auto">
          <a:xfrm>
            <a:off x="3008896" y="-2655"/>
            <a:ext cx="2917457" cy="34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VÃ½sledek obrÃ¡zku pro bekynÄ mniÅ¡ka larva">
            <a:extLst>
              <a:ext uri="{FF2B5EF4-FFF2-40B4-BE49-F238E27FC236}">
                <a16:creationId xmlns:a16="http://schemas.microsoft.com/office/drawing/2014/main" id="{A27688C4-1525-4CE4-8830-E010D1C9D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" r="1" b="10726"/>
          <a:stretch/>
        </p:blipFill>
        <p:spPr bwMode="auto">
          <a:xfrm>
            <a:off x="20" y="3494314"/>
            <a:ext cx="5926333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F72B16-318D-4341-8953-362C0B86C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2121408"/>
            <a:ext cx="5683348" cy="4050792"/>
          </a:xfrm>
        </p:spPr>
        <p:txBody>
          <a:bodyPr>
            <a:normAutofit/>
          </a:bodyPr>
          <a:lstStyle/>
          <a:p>
            <a:r>
              <a:rPr lang="cs-CZ"/>
              <a:t>lišaj smrtihlav </a:t>
            </a:r>
            <a:r>
              <a:rPr lang="cs-CZ" i="1"/>
              <a:t>(Acherontia atropos)</a:t>
            </a:r>
            <a:endParaRPr lang="cs-CZ"/>
          </a:p>
          <a:p>
            <a:pPr lvl="1"/>
            <a:r>
              <a:rPr lang="cs-CZ" sz="2800"/>
              <a:t>motýl přinášející „smrt“ </a:t>
            </a:r>
            <a:r>
              <a:rPr lang="cs-CZ" sz="2800">
                <a:sym typeface="Wingdings" panose="05000000000000000000" pitchFamily="2" charset="2"/>
              </a:rPr>
              <a:t> pověra</a:t>
            </a:r>
          </a:p>
          <a:p>
            <a:pPr lvl="1"/>
            <a:r>
              <a:rPr lang="cs-CZ" sz="2800">
                <a:sym typeface="Wingdings" panose="05000000000000000000" pitchFamily="2" charset="2"/>
              </a:rPr>
              <a:t>typická kresba lebky</a:t>
            </a:r>
          </a:p>
          <a:p>
            <a:pPr lvl="1"/>
            <a:endParaRPr lang="cs-CZ" sz="2800"/>
          </a:p>
          <a:p>
            <a:r>
              <a:rPr lang="cs-CZ"/>
              <a:t>bekyně mniška </a:t>
            </a:r>
            <a:r>
              <a:rPr lang="cs-CZ" i="1"/>
              <a:t>(Lymantria monacha)</a:t>
            </a:r>
            <a:endParaRPr lang="cs-CZ"/>
          </a:p>
          <a:p>
            <a:pPr lvl="1"/>
            <a:r>
              <a:rPr lang="cs-CZ" sz="2800"/>
              <a:t>chlupaté housenky</a:t>
            </a:r>
          </a:p>
          <a:p>
            <a:pPr lvl="1"/>
            <a:r>
              <a:rPr lang="cs-CZ" sz="2800"/>
              <a:t>potrava </a:t>
            </a:r>
            <a:r>
              <a:rPr lang="cs-CZ" sz="2800">
                <a:sym typeface="Wingdings" panose="05000000000000000000" pitchFamily="2" charset="2"/>
              </a:rPr>
              <a:t> jehličí</a:t>
            </a: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510588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0FDCB1A-BDFA-46A6-BFDC-B233B2411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zástupci nočních motýlů</a:t>
            </a:r>
          </a:p>
        </p:txBody>
      </p:sp>
      <p:pic>
        <p:nvPicPr>
          <p:cNvPr id="12290" name="Picture 2" descr="VÃ½sledek obrÃ¡zku pro martinÃ¡Ä hruÅ¡ÅovÃ½ housenka">
            <a:extLst>
              <a:ext uri="{FF2B5EF4-FFF2-40B4-BE49-F238E27FC236}">
                <a16:creationId xmlns:a16="http://schemas.microsoft.com/office/drawing/2014/main" id="{F7EBE791-B2CE-4C60-8346-279293BFB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650747"/>
            <a:ext cx="3662730" cy="24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 descr="VÃ½sledek obrÃ¡zku pro martinÃ¡Ä hruÅ¡ÅovÃ½">
            <a:extLst>
              <a:ext uri="{FF2B5EF4-FFF2-40B4-BE49-F238E27FC236}">
                <a16:creationId xmlns:a16="http://schemas.microsoft.com/office/drawing/2014/main" id="{A3296081-FD34-4CE1-BBB0-E81A07297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780205"/>
            <a:ext cx="3662730" cy="240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297C88-1248-48B8-B03D-6A4862423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r>
              <a:rPr lang="cs-CZ" sz="2400">
                <a:solidFill>
                  <a:srgbClr val="FFFFFF"/>
                </a:solidFill>
              </a:rPr>
              <a:t>martináč hrušňový </a:t>
            </a:r>
            <a:r>
              <a:rPr lang="cs-CZ" sz="2400" i="1">
                <a:solidFill>
                  <a:srgbClr val="FFFFFF"/>
                </a:solidFill>
              </a:rPr>
              <a:t>(Saturnia pyri)</a:t>
            </a:r>
          </a:p>
          <a:p>
            <a:pPr lvl="1"/>
            <a:r>
              <a:rPr lang="cs-CZ">
                <a:solidFill>
                  <a:srgbClr val="FFFFFF"/>
                </a:solidFill>
              </a:rPr>
              <a:t>největší v Evropě (až 16 cm)</a:t>
            </a:r>
          </a:p>
          <a:p>
            <a:pPr lvl="1"/>
            <a:r>
              <a:rPr lang="cs-CZ">
                <a:solidFill>
                  <a:srgbClr val="FFFFFF"/>
                </a:solidFill>
              </a:rPr>
              <a:t>ČR pouze jižní Morava</a:t>
            </a:r>
          </a:p>
          <a:p>
            <a:pPr lvl="1"/>
            <a:r>
              <a:rPr lang="cs-CZ">
                <a:solidFill>
                  <a:srgbClr val="FFFFFF"/>
                </a:solidFill>
              </a:rPr>
              <a:t>SILNĚ OHROŽEN</a:t>
            </a:r>
          </a:p>
        </p:txBody>
      </p:sp>
    </p:spTree>
    <p:extLst>
      <p:ext uri="{BB962C8B-B14F-4D97-AF65-F5344CB8AC3E}">
        <p14:creationId xmlns:p14="http://schemas.microsoft.com/office/powerpoint/2010/main" val="1842898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FF92F5-A9B9-45F2-8542-5FE106F1A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cs-CZ"/>
              <a:t>další významné řády </a:t>
            </a:r>
          </a:p>
        </p:txBody>
      </p:sp>
      <p:pic>
        <p:nvPicPr>
          <p:cNvPr id="13314" name="Picture 2" descr="VÃ½sledek obrÃ¡zku pro blecha obecnÃ¡">
            <a:extLst>
              <a:ext uri="{FF2B5EF4-FFF2-40B4-BE49-F238E27FC236}">
                <a16:creationId xmlns:a16="http://schemas.microsoft.com/office/drawing/2014/main" id="{A79BA34C-145D-4327-ABCE-FCAA4FBC2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" y="1772880"/>
            <a:ext cx="3425957" cy="331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48C09C-3EDC-43F6-A841-25786E90D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7621" y="1924128"/>
            <a:ext cx="7791266" cy="4154361"/>
          </a:xfrm>
        </p:spPr>
        <p:txBody>
          <a:bodyPr>
            <a:normAutofit/>
          </a:bodyPr>
          <a:lstStyle/>
          <a:p>
            <a:r>
              <a:rPr lang="cs-CZ"/>
              <a:t>Řád blechy</a:t>
            </a:r>
          </a:p>
          <a:p>
            <a:pPr lvl="1"/>
            <a:r>
              <a:rPr lang="cs-CZ" sz="2800"/>
              <a:t>zakrnělá křídla</a:t>
            </a:r>
          </a:p>
          <a:p>
            <a:pPr lvl="1"/>
            <a:r>
              <a:rPr lang="cs-CZ" sz="2800"/>
              <a:t>skákací končetiny</a:t>
            </a:r>
          </a:p>
          <a:p>
            <a:pPr lvl="1"/>
            <a:r>
              <a:rPr lang="cs-CZ" sz="2800"/>
              <a:t>potrava larvy</a:t>
            </a:r>
            <a:r>
              <a:rPr lang="cs-CZ" sz="2800">
                <a:sym typeface="Wingdings" panose="05000000000000000000" pitchFamily="2" charset="2"/>
              </a:rPr>
              <a:t> organické zbytky; dospělec krev</a:t>
            </a:r>
          </a:p>
          <a:p>
            <a:pPr lvl="1"/>
            <a:r>
              <a:rPr lang="cs-CZ" sz="2800">
                <a:sym typeface="Wingdings" panose="05000000000000000000" pitchFamily="2" charset="2"/>
              </a:rPr>
              <a:t>zástupce: blecha obecná </a:t>
            </a:r>
            <a:r>
              <a:rPr lang="cs-CZ" sz="2800" i="1">
                <a:sym typeface="Wingdings" panose="05000000000000000000" pitchFamily="2" charset="2"/>
              </a:rPr>
              <a:t>(Pulex irritans)</a:t>
            </a:r>
          </a:p>
          <a:p>
            <a:pPr lvl="1"/>
            <a:endParaRPr lang="cs-CZ" sz="200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88778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72">
            <a:extLst>
              <a:ext uri="{FF2B5EF4-FFF2-40B4-BE49-F238E27FC236}">
                <a16:creationId xmlns:a16="http://schemas.microsoft.com/office/drawing/2014/main" id="{EB181E26-89C4-4A14-92DE-0F4C4B0E9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VÃ½sledek obrÃ¡zku pro chrostÃ­k velkÃ½">
            <a:extLst>
              <a:ext uri="{FF2B5EF4-FFF2-40B4-BE49-F238E27FC236}">
                <a16:creationId xmlns:a16="http://schemas.microsoft.com/office/drawing/2014/main" id="{BB20A897-6EC0-4A6E-AF66-65C69FD3D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7" r="2" b="31957"/>
          <a:stretch/>
        </p:blipFill>
        <p:spPr bwMode="auto">
          <a:xfrm>
            <a:off x="6587330" y="1690689"/>
            <a:ext cx="5604670" cy="2501837"/>
          </a:xfrm>
          <a:custGeom>
            <a:avLst/>
            <a:gdLst>
              <a:gd name="connsiteX0" fmla="*/ 1159248 w 5604670"/>
              <a:gd name="connsiteY0" fmla="*/ 0 h 2501837"/>
              <a:gd name="connsiteX1" fmla="*/ 5604670 w 5604670"/>
              <a:gd name="connsiteY1" fmla="*/ 0 h 2501837"/>
              <a:gd name="connsiteX2" fmla="*/ 5604670 w 5604670"/>
              <a:gd name="connsiteY2" fmla="*/ 2501837 h 2501837"/>
              <a:gd name="connsiteX3" fmla="*/ 0 w 5604670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4670" h="2501837">
                <a:moveTo>
                  <a:pt x="1159248" y="0"/>
                </a:moveTo>
                <a:lnTo>
                  <a:pt x="5604670" y="0"/>
                </a:lnTo>
                <a:lnTo>
                  <a:pt x="5604670" y="2501837"/>
                </a:lnTo>
                <a:lnTo>
                  <a:pt x="0" y="25018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VÃ½sledek obrÃ¡zku pro chrostÃ­k velkÃ½ larva">
            <a:extLst>
              <a:ext uri="{FF2B5EF4-FFF2-40B4-BE49-F238E27FC236}">
                <a16:creationId xmlns:a16="http://schemas.microsoft.com/office/drawing/2014/main" id="{9FD6D88F-E4EE-4D2A-980B-A835D936DB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8" r="-2" b="28247"/>
          <a:stretch/>
        </p:blipFill>
        <p:spPr bwMode="auto">
          <a:xfrm>
            <a:off x="4791075" y="4357117"/>
            <a:ext cx="7400925" cy="2500884"/>
          </a:xfrm>
          <a:custGeom>
            <a:avLst/>
            <a:gdLst>
              <a:gd name="connsiteX0" fmla="*/ 1717230 w 7400925"/>
              <a:gd name="connsiteY0" fmla="*/ 0 h 2500884"/>
              <a:gd name="connsiteX1" fmla="*/ 7400925 w 7400925"/>
              <a:gd name="connsiteY1" fmla="*/ 0 h 2500884"/>
              <a:gd name="connsiteX2" fmla="*/ 7400925 w 7400925"/>
              <a:gd name="connsiteY2" fmla="*/ 2500884 h 2500884"/>
              <a:gd name="connsiteX3" fmla="*/ 0 w 7400925"/>
              <a:gd name="connsiteY3" fmla="*/ 2500884 h 2500884"/>
              <a:gd name="connsiteX4" fmla="*/ 0 w 7400925"/>
              <a:gd name="connsiteY4" fmla="*/ 2500883 h 2500884"/>
              <a:gd name="connsiteX5" fmla="*/ 552186 w 7400925"/>
              <a:gd name="connsiteY5" fmla="*/ 2500883 h 2500884"/>
              <a:gd name="connsiteX6" fmla="*/ 558423 w 7400925"/>
              <a:gd name="connsiteY6" fmla="*/ 2500883 h 25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00925" h="2500884">
                <a:moveTo>
                  <a:pt x="1717230" y="0"/>
                </a:moveTo>
                <a:lnTo>
                  <a:pt x="7400925" y="0"/>
                </a:lnTo>
                <a:lnTo>
                  <a:pt x="7400925" y="2500884"/>
                </a:lnTo>
                <a:lnTo>
                  <a:pt x="0" y="2500884"/>
                </a:lnTo>
                <a:lnTo>
                  <a:pt x="0" y="2500883"/>
                </a:lnTo>
                <a:lnTo>
                  <a:pt x="552186" y="2500883"/>
                </a:lnTo>
                <a:lnTo>
                  <a:pt x="558423" y="250088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Freeform 37">
            <a:extLst>
              <a:ext uri="{FF2B5EF4-FFF2-40B4-BE49-F238E27FC236}">
                <a16:creationId xmlns:a16="http://schemas.microsoft.com/office/drawing/2014/main" id="{13958066-7CBD-4B89-8F46-614C4F28B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691641"/>
            <a:ext cx="7571262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3E386D1-D337-42FA-951F-3D35A4408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další významné řády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FFF117-79E4-490E-8B43-EE795BE8B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10" y="2015406"/>
            <a:ext cx="5604669" cy="4065986"/>
          </a:xfrm>
        </p:spPr>
        <p:txBody>
          <a:bodyPr anchor="t">
            <a:normAutofit/>
          </a:bodyPr>
          <a:lstStyle/>
          <a:p>
            <a:r>
              <a:rPr lang="cs-CZ" sz="2400">
                <a:sym typeface="Wingdings" panose="05000000000000000000" pitchFamily="2" charset="2"/>
              </a:rPr>
              <a:t>Řád chrostíci</a:t>
            </a:r>
          </a:p>
          <a:p>
            <a:pPr lvl="1"/>
            <a:r>
              <a:rPr lang="cs-CZ">
                <a:sym typeface="Wingdings" panose="05000000000000000000" pitchFamily="2" charset="2"/>
              </a:rPr>
              <a:t>podobní motýlům</a:t>
            </a:r>
          </a:p>
          <a:p>
            <a:pPr lvl="1"/>
            <a:r>
              <a:rPr lang="cs-CZ">
                <a:sym typeface="Wingdings" panose="05000000000000000000" pitchFamily="2" charset="2"/>
              </a:rPr>
              <a:t>larvy ve vodě, obytná pouzdra z kamínků</a:t>
            </a:r>
          </a:p>
          <a:p>
            <a:pPr lvl="1"/>
            <a:r>
              <a:rPr lang="cs-CZ">
                <a:sym typeface="Wingdings" panose="05000000000000000000" pitchFamily="2" charset="2"/>
              </a:rPr>
              <a:t>kukla vyplave a vylétne dospělec</a:t>
            </a:r>
          </a:p>
          <a:p>
            <a:pPr lvl="1"/>
            <a:r>
              <a:rPr lang="cs-CZ">
                <a:sym typeface="Wingdings" panose="05000000000000000000" pitchFamily="2" charset="2"/>
              </a:rPr>
              <a:t>chrostík velký </a:t>
            </a:r>
            <a:r>
              <a:rPr lang="cs-CZ" i="1">
                <a:sym typeface="Wingdings" panose="05000000000000000000" pitchFamily="2" charset="2"/>
              </a:rPr>
              <a:t>(Phryganea grandis)</a:t>
            </a:r>
            <a:endParaRPr lang="cs-CZ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21175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5DA32D-94AF-415B-8865-1CDA1A7B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Řád dvoukřídlí</a:t>
            </a:r>
          </a:p>
        </p:txBody>
      </p:sp>
      <p:pic>
        <p:nvPicPr>
          <p:cNvPr id="1028" name="Picture 4" descr="VÃ½sledek obrÃ¡zku pro octomilka obecnÃ¡">
            <a:extLst>
              <a:ext uri="{FF2B5EF4-FFF2-40B4-BE49-F238E27FC236}">
                <a16:creationId xmlns:a16="http://schemas.microsoft.com/office/drawing/2014/main" id="{C45C0AFB-6DE1-4E48-B5AC-DEEAFAD00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102" y="478232"/>
            <a:ext cx="3588298" cy="278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VÃ½sledek obrÃ¡zku pro pestÅenka rybÃ­zovÃ¡">
            <a:extLst>
              <a:ext uri="{FF2B5EF4-FFF2-40B4-BE49-F238E27FC236}">
                <a16:creationId xmlns:a16="http://schemas.microsoft.com/office/drawing/2014/main" id="{FDC655D8-C294-4EA5-86FF-5D6370437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665744"/>
            <a:ext cx="3662730" cy="263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D90F46-24DD-4C10-AED4-A5E087612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6209610" cy="3305470"/>
          </a:xfrm>
        </p:spPr>
        <p:txBody>
          <a:bodyPr anchor="t">
            <a:normAutofit lnSpcReduction="10000"/>
          </a:bodyPr>
          <a:lstStyle/>
          <a:p>
            <a:r>
              <a:rPr lang="cs-CZ" sz="2400">
                <a:solidFill>
                  <a:srgbClr val="FFFFFF"/>
                </a:solidFill>
              </a:rPr>
              <a:t>výborní letci</a:t>
            </a:r>
          </a:p>
          <a:p>
            <a:r>
              <a:rPr lang="cs-CZ" sz="2400">
                <a:solidFill>
                  <a:srgbClr val="FFFFFF"/>
                </a:solidFill>
              </a:rPr>
              <a:t>1 pár blanitá křídla, 2. pár přeměněn v kyvadélka</a:t>
            </a:r>
          </a:p>
          <a:p>
            <a:r>
              <a:rPr lang="cs-CZ" sz="2400">
                <a:solidFill>
                  <a:srgbClr val="FFFFFF"/>
                </a:solidFill>
              </a:rPr>
              <a:t>zástupci</a:t>
            </a:r>
          </a:p>
          <a:p>
            <a:pPr lvl="1"/>
            <a:r>
              <a:rPr lang="cs-CZ">
                <a:solidFill>
                  <a:srgbClr val="FFFFFF"/>
                </a:solidFill>
              </a:rPr>
              <a:t>pestřenka rybízová </a:t>
            </a:r>
            <a:r>
              <a:rPr lang="cs-CZ" i="1">
                <a:solidFill>
                  <a:srgbClr val="FFFFFF"/>
                </a:solidFill>
              </a:rPr>
              <a:t>(Syrphus ribesii)</a:t>
            </a:r>
            <a:endParaRPr lang="cs-CZ">
              <a:solidFill>
                <a:srgbClr val="FFFFFF"/>
              </a:solidFill>
            </a:endParaRPr>
          </a:p>
          <a:p>
            <a:pPr lvl="1"/>
            <a:r>
              <a:rPr lang="cs-CZ">
                <a:solidFill>
                  <a:srgbClr val="FFFFFF"/>
                </a:solidFill>
              </a:rPr>
              <a:t>komár pisklavý </a:t>
            </a:r>
            <a:r>
              <a:rPr lang="cs-CZ" i="1">
                <a:solidFill>
                  <a:srgbClr val="FFFFFF"/>
                </a:solidFill>
              </a:rPr>
              <a:t>(Culex pipiens)</a:t>
            </a:r>
            <a:endParaRPr lang="cs-CZ">
              <a:solidFill>
                <a:srgbClr val="FFFFFF"/>
              </a:solidFill>
            </a:endParaRPr>
          </a:p>
          <a:p>
            <a:pPr lvl="1"/>
            <a:r>
              <a:rPr lang="cs-CZ">
                <a:solidFill>
                  <a:srgbClr val="FFFFFF"/>
                </a:solidFill>
              </a:rPr>
              <a:t>moucha domácí </a:t>
            </a:r>
            <a:r>
              <a:rPr lang="cs-CZ" i="1">
                <a:solidFill>
                  <a:srgbClr val="FFFFFF"/>
                </a:solidFill>
              </a:rPr>
              <a:t>(Musca domestica)</a:t>
            </a:r>
            <a:endParaRPr lang="cs-CZ">
              <a:solidFill>
                <a:srgbClr val="FFFFFF"/>
              </a:solidFill>
            </a:endParaRPr>
          </a:p>
          <a:p>
            <a:pPr lvl="1"/>
            <a:r>
              <a:rPr lang="cs-CZ">
                <a:solidFill>
                  <a:srgbClr val="FFFFFF"/>
                </a:solidFill>
              </a:rPr>
              <a:t>octomilka obecná </a:t>
            </a:r>
            <a:r>
              <a:rPr lang="cs-CZ" i="1">
                <a:solidFill>
                  <a:srgbClr val="FFFFFF"/>
                </a:solidFill>
              </a:rPr>
              <a:t>(Drosophila melanogaster)</a:t>
            </a:r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9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D00756-0F85-4D0B-A781-1699219EB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/>
              <a:t>Řád blanokřídlí</a:t>
            </a:r>
          </a:p>
        </p:txBody>
      </p:sp>
      <p:pic>
        <p:nvPicPr>
          <p:cNvPr id="2050" name="Picture 2" descr="VÃ½sledek obrÃ¡zku pro vosa ÃºtoÄnÃ¡">
            <a:extLst>
              <a:ext uri="{FF2B5EF4-FFF2-40B4-BE49-F238E27FC236}">
                <a16:creationId xmlns:a16="http://schemas.microsoft.com/office/drawing/2014/main" id="{B225797B-D9BF-4397-8F60-8EA2607075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2" r="24830" b="2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CAE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BEEB9F-9743-4172-A881-B8771F0CF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865498" cy="3785419"/>
          </a:xfrm>
        </p:spPr>
        <p:txBody>
          <a:bodyPr>
            <a:normAutofit/>
          </a:bodyPr>
          <a:lstStyle/>
          <a:p>
            <a:r>
              <a:rPr lang="cs-CZ"/>
              <a:t>vosa útočná </a:t>
            </a:r>
            <a:r>
              <a:rPr lang="cs-CZ" i="1"/>
              <a:t>(Vespula germanica)</a:t>
            </a:r>
            <a:endParaRPr lang="cs-CZ"/>
          </a:p>
          <a:p>
            <a:pPr lvl="1"/>
            <a:r>
              <a:rPr lang="cs-CZ" sz="2800"/>
              <a:t>kousací ústrojí</a:t>
            </a:r>
          </a:p>
          <a:p>
            <a:pPr lvl="1"/>
            <a:r>
              <a:rPr lang="cs-CZ" sz="2800"/>
              <a:t>rodinná společenstva</a:t>
            </a:r>
          </a:p>
          <a:p>
            <a:pPr lvl="1"/>
            <a:r>
              <a:rPr lang="cs-CZ" sz="2800"/>
              <a:t>potrava: larvy</a:t>
            </a:r>
            <a:r>
              <a:rPr lang="cs-CZ" sz="2800">
                <a:sym typeface="Wingdings" panose="05000000000000000000" pitchFamily="2" charset="2"/>
              </a:rPr>
              <a:t>hmyzsnížení škůdců</a:t>
            </a:r>
          </a:p>
          <a:p>
            <a:pPr lvl="1"/>
            <a:r>
              <a:rPr lang="cs-CZ" sz="2800">
                <a:sym typeface="Wingdings" panose="05000000000000000000" pitchFamily="2" charset="2"/>
              </a:rPr>
              <a:t>dospělec hmyz, sladké šťávy  přenos hniloby</a:t>
            </a: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182262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59367-BF9A-4573-B90B-3AB400E27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878" y="629266"/>
            <a:ext cx="6422849" cy="1676603"/>
          </a:xfrm>
        </p:spPr>
        <p:txBody>
          <a:bodyPr>
            <a:normAutofit/>
          </a:bodyPr>
          <a:lstStyle/>
          <a:p>
            <a:r>
              <a:rPr lang="cs-CZ"/>
              <a:t>Řád blanokřídlí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98BC887-4916-4227-9F48-3B078D23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rgbClr val="793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9">
            <a:extLst>
              <a:ext uri="{FF2B5EF4-FFF2-40B4-BE49-F238E27FC236}">
                <a16:creationId xmlns:a16="http://schemas.microsoft.com/office/drawing/2014/main" id="{1AD6DCFA-0E71-4650-A5E4-3C20E73EB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4632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VÃ½sledek obrÃ¡zku pro mravenec lesnÃ­">
            <a:extLst>
              <a:ext uri="{FF2B5EF4-FFF2-40B4-BE49-F238E27FC236}">
                <a16:creationId xmlns:a16="http://schemas.microsoft.com/office/drawing/2014/main" id="{0DD3FE87-7296-434A-B835-22851FC58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5" r="1882" b="-4"/>
          <a:stretch/>
        </p:blipFill>
        <p:spPr bwMode="auto">
          <a:xfrm>
            <a:off x="804672" y="803049"/>
            <a:ext cx="3026664" cy="24707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Ã½sledek obrÃ¡zku pro mravenec lesnÃ­">
            <a:extLst>
              <a:ext uri="{FF2B5EF4-FFF2-40B4-BE49-F238E27FC236}">
                <a16:creationId xmlns:a16="http://schemas.microsoft.com/office/drawing/2014/main" id="{81565658-C192-41B3-AD93-AD79E4B539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" r="5" b="18476"/>
          <a:stretch/>
        </p:blipFill>
        <p:spPr bwMode="auto">
          <a:xfrm>
            <a:off x="804672" y="3461344"/>
            <a:ext cx="302666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44F474-7FE9-44E3-8F55-0B2C6BF5A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880" y="2438400"/>
            <a:ext cx="6422848" cy="3785419"/>
          </a:xfrm>
        </p:spPr>
        <p:txBody>
          <a:bodyPr>
            <a:normAutofit/>
          </a:bodyPr>
          <a:lstStyle/>
          <a:p>
            <a:r>
              <a:rPr lang="cs-CZ" sz="2400"/>
              <a:t>mravenec lesní </a:t>
            </a:r>
            <a:r>
              <a:rPr lang="cs-CZ" sz="2400" i="1"/>
              <a:t>(Formica rufa)</a:t>
            </a:r>
            <a:endParaRPr lang="cs-CZ" sz="2400"/>
          </a:p>
          <a:p>
            <a:pPr lvl="1"/>
            <a:r>
              <a:rPr lang="cs-CZ"/>
              <a:t>kousací ústrojí</a:t>
            </a:r>
          </a:p>
          <a:p>
            <a:pPr lvl="1"/>
            <a:r>
              <a:rPr lang="cs-CZ"/>
              <a:t>jedová žláza </a:t>
            </a:r>
            <a:r>
              <a:rPr lang="cs-CZ">
                <a:sym typeface="Wingdings" panose="05000000000000000000" pitchFamily="2" charset="2"/>
              </a:rPr>
              <a:t> kyselina mravenčí</a:t>
            </a:r>
          </a:p>
          <a:p>
            <a:pPr lvl="1"/>
            <a:r>
              <a:rPr lang="cs-CZ">
                <a:sym typeface="Wingdings" panose="05000000000000000000" pitchFamily="2" charset="2"/>
              </a:rPr>
              <a:t>rojení = svatební let  vylétají z mraveniště, oplodnění</a:t>
            </a:r>
          </a:p>
          <a:p>
            <a:pPr lvl="1"/>
            <a:r>
              <a:rPr lang="cs-CZ">
                <a:sym typeface="Wingdings" panose="05000000000000000000" pitchFamily="2" charset="2"/>
              </a:rPr>
              <a:t>potrava hmyz, odstranění uhynulých těl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1981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94776B-2DE5-4137-8E65-9366B36BD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6524" y="629266"/>
            <a:ext cx="5053203" cy="1676603"/>
          </a:xfrm>
        </p:spPr>
        <p:txBody>
          <a:bodyPr>
            <a:normAutofit/>
          </a:bodyPr>
          <a:lstStyle/>
          <a:p>
            <a:r>
              <a:rPr lang="cs-CZ"/>
              <a:t>další zástupci blanokřídlích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F620FD9-5A17-4A65-B166-3E0EE820E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476F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ounded Rectangle 9">
            <a:extLst>
              <a:ext uri="{FF2B5EF4-FFF2-40B4-BE49-F238E27FC236}">
                <a16:creationId xmlns:a16="http://schemas.microsoft.com/office/drawing/2014/main" id="{84F02FAD-10F5-4D80-993C-B851BF049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1" y="484632"/>
            <a:ext cx="5125593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VÃ½sledek obrÃ¡zku pro ÄmelÃ¡k zemnÃ­">
            <a:extLst>
              <a:ext uri="{FF2B5EF4-FFF2-40B4-BE49-F238E27FC236}">
                <a16:creationId xmlns:a16="http://schemas.microsoft.com/office/drawing/2014/main" id="{7BEA018E-3165-4F1C-8961-3AD37DE06D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" r="7992" b="3"/>
          <a:stretch/>
        </p:blipFill>
        <p:spPr bwMode="auto">
          <a:xfrm>
            <a:off x="804672" y="803050"/>
            <a:ext cx="2170252" cy="183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VÃ½sledek obrÃ¡zku pro lumek velkÃ½">
            <a:extLst>
              <a:ext uri="{FF2B5EF4-FFF2-40B4-BE49-F238E27FC236}">
                <a16:creationId xmlns:a16="http://schemas.microsoft.com/office/drawing/2014/main" id="{3A83A7CC-3EA3-447A-A696-17FF8E53C8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1" r="6" b="26440"/>
          <a:stretch/>
        </p:blipFill>
        <p:spPr bwMode="auto">
          <a:xfrm>
            <a:off x="3135793" y="803050"/>
            <a:ext cx="2166243" cy="183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VÃ½sledek obrÃ¡zku pro srÅ¡eÅ obecnÃ¡">
            <a:extLst>
              <a:ext uri="{FF2B5EF4-FFF2-40B4-BE49-F238E27FC236}">
                <a16:creationId xmlns:a16="http://schemas.microsoft.com/office/drawing/2014/main" id="{16063FAD-C7D9-48FF-8446-09C2E5110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8" r="18557" b="-2"/>
          <a:stretch/>
        </p:blipFill>
        <p:spPr bwMode="auto">
          <a:xfrm>
            <a:off x="804672" y="2795222"/>
            <a:ext cx="4511508" cy="31127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578E79-6520-428E-9CE1-7972BA439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6524" y="2438400"/>
            <a:ext cx="5053203" cy="3785419"/>
          </a:xfrm>
        </p:spPr>
        <p:txBody>
          <a:bodyPr>
            <a:normAutofit/>
          </a:bodyPr>
          <a:lstStyle/>
          <a:p>
            <a:r>
              <a:rPr lang="cs-CZ" sz="2400"/>
              <a:t>čmelák zemní </a:t>
            </a:r>
            <a:r>
              <a:rPr lang="cs-CZ" sz="2400" i="1"/>
              <a:t>(Bombus terrestris)</a:t>
            </a:r>
            <a:endParaRPr lang="cs-CZ" sz="2400"/>
          </a:p>
          <a:p>
            <a:r>
              <a:rPr lang="cs-CZ" sz="2400"/>
              <a:t>lumek velký </a:t>
            </a:r>
            <a:r>
              <a:rPr lang="cs-CZ" sz="2400" i="1"/>
              <a:t>(Rhyssa persuasoria)</a:t>
            </a:r>
            <a:endParaRPr lang="cs-CZ" sz="2400"/>
          </a:p>
          <a:p>
            <a:r>
              <a:rPr lang="cs-CZ" sz="2400"/>
              <a:t>sršeň obecná </a:t>
            </a:r>
            <a:r>
              <a:rPr lang="cs-CZ" sz="2400" i="1"/>
              <a:t>(Vespa crabro)</a:t>
            </a:r>
            <a:endParaRPr lang="cs-CZ" sz="2400"/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792761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9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B51477-4C9E-4F7B-A8C2-DC8A3EDC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cs-CZ"/>
              <a:t>Řád brouci – obecná charakteristika</a:t>
            </a:r>
          </a:p>
        </p:txBody>
      </p:sp>
      <p:pic>
        <p:nvPicPr>
          <p:cNvPr id="4098" name="Picture 2" descr="VÃ½sledek obrÃ¡zku pro krovky">
            <a:extLst>
              <a:ext uri="{FF2B5EF4-FFF2-40B4-BE49-F238E27FC236}">
                <a16:creationId xmlns:a16="http://schemas.microsoft.com/office/drawing/2014/main" id="{215ABBAF-2206-449B-AB30-6F28DD332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" y="2039114"/>
            <a:ext cx="3425957" cy="277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737A9C-1A60-4583-938C-7053ECCA5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r>
              <a:rPr lang="cs-CZ"/>
              <a:t>tělo chráněno chitinovým krunýřem</a:t>
            </a:r>
          </a:p>
          <a:p>
            <a:r>
              <a:rPr lang="cs-CZ"/>
              <a:t>kousací ústní ústrojí</a:t>
            </a:r>
          </a:p>
          <a:p>
            <a:r>
              <a:rPr lang="cs-CZ"/>
              <a:t>krovky</a:t>
            </a:r>
          </a:p>
        </p:txBody>
      </p:sp>
    </p:spTree>
    <p:extLst>
      <p:ext uri="{BB962C8B-B14F-4D97-AF65-F5344CB8AC3E}">
        <p14:creationId xmlns:p14="http://schemas.microsoft.com/office/powerpoint/2010/main" val="1739562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5DA450-6D93-4413-900C-966F76115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zástupci brouků</a:t>
            </a:r>
          </a:p>
        </p:txBody>
      </p:sp>
      <p:pic>
        <p:nvPicPr>
          <p:cNvPr id="5124" name="Picture 4" descr="VÃ½sledek obrÃ¡zku pro svÄtluÅ¡ka menÅ¡Ã­">
            <a:extLst>
              <a:ext uri="{FF2B5EF4-FFF2-40B4-BE49-F238E27FC236}">
                <a16:creationId xmlns:a16="http://schemas.microsoft.com/office/drawing/2014/main" id="{7803BDC0-9EA0-4267-9174-18E519756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646168"/>
            <a:ext cx="3662730" cy="24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27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VÃ½sledek obrÃ¡zku pro potÃ¡pnÃ­k vroubenÃ½">
            <a:extLst>
              <a:ext uri="{FF2B5EF4-FFF2-40B4-BE49-F238E27FC236}">
                <a16:creationId xmlns:a16="http://schemas.microsoft.com/office/drawing/2014/main" id="{15426041-B98E-4BAE-AC0C-571E089B7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871773"/>
            <a:ext cx="3662730" cy="222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18C8DE-A581-4B84-99DF-3B67C5695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r>
              <a:rPr lang="cs-CZ" sz="2400">
                <a:solidFill>
                  <a:srgbClr val="FFFFFF"/>
                </a:solidFill>
              </a:rPr>
              <a:t>potápník vroubený </a:t>
            </a:r>
            <a:r>
              <a:rPr lang="cs-CZ" sz="2400" i="1">
                <a:solidFill>
                  <a:srgbClr val="FFFFFF"/>
                </a:solidFill>
              </a:rPr>
              <a:t>(Dytiscus marginalis)</a:t>
            </a:r>
            <a:endParaRPr lang="cs-CZ" sz="2400">
              <a:solidFill>
                <a:srgbClr val="FFFFFF"/>
              </a:solidFill>
            </a:endParaRPr>
          </a:p>
          <a:p>
            <a:pPr lvl="1"/>
            <a:r>
              <a:rPr lang="cs-CZ">
                <a:solidFill>
                  <a:srgbClr val="FFFFFF"/>
                </a:solidFill>
              </a:rPr>
              <a:t>život ve vodě (vzduchová bublina ´pod krovkami)</a:t>
            </a:r>
          </a:p>
          <a:p>
            <a:pPr lvl="1"/>
            <a:r>
              <a:rPr lang="cs-CZ">
                <a:solidFill>
                  <a:srgbClr val="FFFFFF"/>
                </a:solidFill>
              </a:rPr>
              <a:t>létají i plavou</a:t>
            </a:r>
          </a:p>
          <a:p>
            <a:r>
              <a:rPr lang="cs-CZ" sz="2400">
                <a:solidFill>
                  <a:srgbClr val="FFFFFF"/>
                </a:solidFill>
              </a:rPr>
              <a:t>světluška menší </a:t>
            </a:r>
            <a:r>
              <a:rPr lang="cs-CZ" sz="2400" i="1">
                <a:solidFill>
                  <a:srgbClr val="FFFFFF"/>
                </a:solidFill>
              </a:rPr>
              <a:t>(Lamprohiza splendidula)</a:t>
            </a:r>
            <a:endParaRPr lang="cs-CZ" sz="2400">
              <a:solidFill>
                <a:srgbClr val="FFFFFF"/>
              </a:solidFill>
            </a:endParaRPr>
          </a:p>
          <a:p>
            <a:pPr lvl="1"/>
            <a:r>
              <a:rPr lang="cs-CZ">
                <a:solidFill>
                  <a:srgbClr val="FFFFFF"/>
                </a:solidFill>
              </a:rPr>
              <a:t>samci světélkují (atraktant pro samice)</a:t>
            </a:r>
          </a:p>
          <a:p>
            <a:pPr lvl="1"/>
            <a:r>
              <a:rPr lang="cs-CZ">
                <a:solidFill>
                  <a:srgbClr val="FFFFFF"/>
                </a:solidFill>
              </a:rPr>
              <a:t>samičky bez světélkování</a:t>
            </a:r>
          </a:p>
        </p:txBody>
      </p:sp>
    </p:spTree>
    <p:extLst>
      <p:ext uri="{BB962C8B-B14F-4D97-AF65-F5344CB8AC3E}">
        <p14:creationId xmlns:p14="http://schemas.microsoft.com/office/powerpoint/2010/main" val="1127059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7FF1E7-F9C2-478C-87A1-AB4598D45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Zástupci brouků</a:t>
            </a:r>
          </a:p>
        </p:txBody>
      </p:sp>
      <p:pic>
        <p:nvPicPr>
          <p:cNvPr id="6146" name="Picture 2" descr="VÃ½sledek obrÃ¡zku pro potemnÃ­k kovovÃ½">
            <a:extLst>
              <a:ext uri="{FF2B5EF4-FFF2-40B4-BE49-F238E27FC236}">
                <a16:creationId xmlns:a16="http://schemas.microsoft.com/office/drawing/2014/main" id="{03F2E5EF-7D87-494C-AEB1-351EB953C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499659"/>
            <a:ext cx="3662730" cy="274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 descr="VÃ½sledek obrÃ¡zku pro lÃ½koÅ¾rout smrkovÃ½">
            <a:extLst>
              <a:ext uri="{FF2B5EF4-FFF2-40B4-BE49-F238E27FC236}">
                <a16:creationId xmlns:a16="http://schemas.microsoft.com/office/drawing/2014/main" id="{3A63E469-B339-4D97-BBDA-094673B9F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761891"/>
            <a:ext cx="3662730" cy="24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A9C323-FE75-4494-8F37-0308560A6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r>
              <a:rPr lang="cs-CZ" sz="2400">
                <a:solidFill>
                  <a:srgbClr val="FFFFFF"/>
                </a:solidFill>
              </a:rPr>
              <a:t>potemník kovový </a:t>
            </a:r>
            <a:r>
              <a:rPr lang="cs-CZ" sz="2400" i="1">
                <a:solidFill>
                  <a:srgbClr val="FFFFFF"/>
                </a:solidFill>
              </a:rPr>
              <a:t>(Stenomax aeneus)</a:t>
            </a:r>
            <a:endParaRPr lang="cs-CZ" sz="2400">
              <a:solidFill>
                <a:srgbClr val="FFFFFF"/>
              </a:solidFill>
            </a:endParaRPr>
          </a:p>
          <a:p>
            <a:pPr lvl="1"/>
            <a:r>
              <a:rPr lang="cs-CZ">
                <a:solidFill>
                  <a:srgbClr val="FFFFFF"/>
                </a:solidFill>
              </a:rPr>
              <a:t>„moučný“ červ</a:t>
            </a:r>
          </a:p>
          <a:p>
            <a:pPr lvl="1"/>
            <a:r>
              <a:rPr lang="cs-CZ">
                <a:solidFill>
                  <a:srgbClr val="FFFFFF"/>
                </a:solidFill>
              </a:rPr>
              <a:t>krmivo pro domácí mazlíčky</a:t>
            </a:r>
          </a:p>
          <a:p>
            <a:r>
              <a:rPr lang="cs-CZ" sz="2400">
                <a:solidFill>
                  <a:srgbClr val="FFFFFF"/>
                </a:solidFill>
              </a:rPr>
              <a:t>lýkožrout smrkový </a:t>
            </a:r>
            <a:r>
              <a:rPr lang="cs-CZ" sz="2400" i="1">
                <a:solidFill>
                  <a:srgbClr val="FFFFFF"/>
                </a:solidFill>
              </a:rPr>
              <a:t>(Ips typographus)</a:t>
            </a:r>
            <a:endParaRPr lang="cs-CZ" sz="2400">
              <a:solidFill>
                <a:srgbClr val="FFFFFF"/>
              </a:solidFill>
            </a:endParaRPr>
          </a:p>
          <a:p>
            <a:pPr lvl="1"/>
            <a:r>
              <a:rPr lang="cs-CZ">
                <a:solidFill>
                  <a:srgbClr val="FFFFFF"/>
                </a:solidFill>
              </a:rPr>
              <a:t>larvy pod kůrou mrtvých nebo oslabených stromů</a:t>
            </a:r>
          </a:p>
          <a:p>
            <a:pPr lvl="1"/>
            <a:r>
              <a:rPr lang="cs-CZ">
                <a:solidFill>
                  <a:srgbClr val="FFFFFF"/>
                </a:solidFill>
              </a:rPr>
              <a:t>častá „kalamita“ především Šumava</a:t>
            </a:r>
          </a:p>
        </p:txBody>
      </p:sp>
    </p:spTree>
    <p:extLst>
      <p:ext uri="{BB962C8B-B14F-4D97-AF65-F5344CB8AC3E}">
        <p14:creationId xmlns:p14="http://schemas.microsoft.com/office/powerpoint/2010/main" val="1161829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2E06EA-C50F-4D10-A328-F7173542A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Zástupci brouků</a:t>
            </a:r>
          </a:p>
        </p:txBody>
      </p:sp>
      <p:pic>
        <p:nvPicPr>
          <p:cNvPr id="7172" name="Picture 4" descr="VÃ½sledek obrÃ¡zku pro tesaÅÃ­k obecnÃ½">
            <a:extLst>
              <a:ext uri="{FF2B5EF4-FFF2-40B4-BE49-F238E27FC236}">
                <a16:creationId xmlns:a16="http://schemas.microsoft.com/office/drawing/2014/main" id="{0219EFB1-9C8B-4292-AEF1-727539215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646168"/>
            <a:ext cx="3662730" cy="24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VÃ½sledek obrÃ¡zku pro kovaÅÃ­k krvavÃ½">
            <a:extLst>
              <a:ext uri="{FF2B5EF4-FFF2-40B4-BE49-F238E27FC236}">
                <a16:creationId xmlns:a16="http://schemas.microsoft.com/office/drawing/2014/main" id="{9F919392-EDCD-4D91-BB48-01900E1A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761891"/>
            <a:ext cx="3662730" cy="24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18F25-3A15-47F3-A96D-8ACC57439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r>
              <a:rPr lang="cs-CZ" sz="2200">
                <a:solidFill>
                  <a:srgbClr val="FFFFFF"/>
                </a:solidFill>
              </a:rPr>
              <a:t>mandelinka bramborová </a:t>
            </a:r>
            <a:r>
              <a:rPr lang="cs-CZ" sz="2200" i="1">
                <a:solidFill>
                  <a:srgbClr val="FFFFFF"/>
                </a:solidFill>
              </a:rPr>
              <a:t>(Leptinotarsa decemlineata)</a:t>
            </a:r>
            <a:endParaRPr lang="cs-CZ" sz="2200">
              <a:solidFill>
                <a:srgbClr val="FFFFFF"/>
              </a:solidFill>
            </a:endParaRPr>
          </a:p>
          <a:p>
            <a:r>
              <a:rPr lang="cs-CZ" sz="2200">
                <a:solidFill>
                  <a:srgbClr val="FFFFFF"/>
                </a:solidFill>
              </a:rPr>
              <a:t>střevlík </a:t>
            </a:r>
            <a:r>
              <a:rPr lang="cs-CZ" sz="2200" i="1">
                <a:solidFill>
                  <a:srgbClr val="FFFFFF"/>
                </a:solidFill>
              </a:rPr>
              <a:t>(Carabus)</a:t>
            </a:r>
            <a:endParaRPr lang="cs-CZ" sz="2200">
              <a:solidFill>
                <a:srgbClr val="FFFFFF"/>
              </a:solidFill>
            </a:endParaRPr>
          </a:p>
          <a:p>
            <a:r>
              <a:rPr lang="cs-CZ" sz="2200">
                <a:solidFill>
                  <a:srgbClr val="FFFFFF"/>
                </a:solidFill>
              </a:rPr>
              <a:t>svižník </a:t>
            </a:r>
            <a:r>
              <a:rPr lang="cs-CZ" sz="2200" i="1">
                <a:solidFill>
                  <a:srgbClr val="FFFFFF"/>
                </a:solidFill>
              </a:rPr>
              <a:t>(Calomera)</a:t>
            </a:r>
            <a:endParaRPr lang="cs-CZ" sz="2200">
              <a:solidFill>
                <a:srgbClr val="FFFFFF"/>
              </a:solidFill>
            </a:endParaRPr>
          </a:p>
          <a:p>
            <a:r>
              <a:rPr lang="cs-CZ" sz="2200">
                <a:solidFill>
                  <a:srgbClr val="FFFFFF"/>
                </a:solidFill>
              </a:rPr>
              <a:t>kovařík krvavý </a:t>
            </a:r>
            <a:r>
              <a:rPr lang="cs-CZ" sz="2200" i="1">
                <a:solidFill>
                  <a:srgbClr val="FFFFFF"/>
                </a:solidFill>
              </a:rPr>
              <a:t>(Ampedus sanguineus)</a:t>
            </a:r>
            <a:endParaRPr lang="cs-CZ" sz="2200">
              <a:solidFill>
                <a:srgbClr val="FFFFFF"/>
              </a:solidFill>
            </a:endParaRPr>
          </a:p>
          <a:p>
            <a:r>
              <a:rPr lang="cs-CZ" sz="2200">
                <a:solidFill>
                  <a:srgbClr val="FFFFFF"/>
                </a:solidFill>
              </a:rPr>
              <a:t>roháč obecný </a:t>
            </a:r>
            <a:r>
              <a:rPr lang="cs-CZ" sz="2200" i="1">
                <a:solidFill>
                  <a:srgbClr val="FFFFFF"/>
                </a:solidFill>
              </a:rPr>
              <a:t>(Lucanus servus)</a:t>
            </a:r>
            <a:endParaRPr lang="cs-CZ" sz="2200">
              <a:solidFill>
                <a:srgbClr val="FFFFFF"/>
              </a:solidFill>
            </a:endParaRPr>
          </a:p>
          <a:p>
            <a:r>
              <a:rPr lang="cs-CZ" sz="2200">
                <a:solidFill>
                  <a:srgbClr val="FFFFFF"/>
                </a:solidFill>
              </a:rPr>
              <a:t>tesařík obecný </a:t>
            </a:r>
            <a:r>
              <a:rPr lang="cs-CZ" sz="2200" i="1">
                <a:solidFill>
                  <a:srgbClr val="FFFFFF"/>
                </a:solidFill>
              </a:rPr>
              <a:t>(Stictoleptura rubra)</a:t>
            </a:r>
            <a:endParaRPr lang="cs-CZ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690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</Words>
  <Application>Microsoft Office PowerPoint</Application>
  <PresentationFormat>Širokoúhlá obrazovka</PresentationFormat>
  <Paragraphs>100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Hmyz s proměnou dokonalou</vt:lpstr>
      <vt:lpstr>Řád dvoukřídlí</vt:lpstr>
      <vt:lpstr>Řád blanokřídlí</vt:lpstr>
      <vt:lpstr>Řád blanokřídlí</vt:lpstr>
      <vt:lpstr>další zástupci blanokřídlích</vt:lpstr>
      <vt:lpstr>Řád brouci – obecná charakteristika</vt:lpstr>
      <vt:lpstr>zástupci brouků</vt:lpstr>
      <vt:lpstr>Zástupci brouků</vt:lpstr>
      <vt:lpstr>Zástupci brouků</vt:lpstr>
      <vt:lpstr>Řád motýli – obecná charakteristika</vt:lpstr>
      <vt:lpstr>zástupci denních motýlů</vt:lpstr>
      <vt:lpstr>zástupci denních motýlů</vt:lpstr>
      <vt:lpstr>zástupci nočních motýlů</vt:lpstr>
      <vt:lpstr>zástupci nočních motýlů</vt:lpstr>
      <vt:lpstr>další významné řády </vt:lpstr>
      <vt:lpstr>další významné řády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Hmyz s proměnou dokonalou</dc:title>
  <dc:creator>Michal Dáňa</dc:creator>
  <cp:lastModifiedBy>Michal Dáňa</cp:lastModifiedBy>
  <cp:revision>1</cp:revision>
  <dcterms:created xsi:type="dcterms:W3CDTF">2019-05-06T19:09:02Z</dcterms:created>
  <dcterms:modified xsi:type="dcterms:W3CDTF">2019-05-06T19:09:48Z</dcterms:modified>
</cp:coreProperties>
</file>