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639D61-D123-1838-47CC-1AD852D21CEC}" v="3725" dt="2020-05-07T07:03:05.602"/>
    <p1510:client id="{38C25741-6183-447A-A6AB-C1318C51992B}" v="212" dt="2020-05-11T09:04:30.702"/>
    <p1510:client id="{C3AD3F9F-3648-92E6-C0B3-32CEBB923ACB}" v="44" dt="2020-05-06T13:59:16.3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11.05.2020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71309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11.05.2020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655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11.05.2020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57285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11.05.2020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26106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11.05.2020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97578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11.05.2020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14983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11.05.2020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379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11.05.2020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4307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11.05.2020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8594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11.05.2020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07188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11.05.2020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55787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3A43DF-04A3-4662-88CA-28FDED1CFC09}" type="datetimeFigureOut">
              <a:rPr lang="cs-CZ" smtClean="0"/>
              <a:t>11.05.2020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64252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>
                <a:cs typeface="Calibri Light"/>
              </a:rPr>
              <a:t>Základy ekologie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cs-CZ" dirty="0">
                <a:cs typeface="Calibri"/>
              </a:rPr>
              <a:t>Michal Dáňa</a:t>
            </a:r>
          </a:p>
          <a:p>
            <a:r>
              <a:rPr lang="cs-CZ" dirty="0">
                <a:cs typeface="Calibri"/>
              </a:rPr>
              <a:t>ZŠ Holýšov</a:t>
            </a:r>
          </a:p>
        </p:txBody>
      </p:sp>
    </p:spTree>
    <p:extLst>
      <p:ext uri="{BB962C8B-B14F-4D97-AF65-F5344CB8AC3E}">
        <p14:creationId xmlns:p14="http://schemas.microsoft.com/office/powerpoint/2010/main" val="3799523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8D83A7E-6962-4982-8043-77A819051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cs typeface="Calibri Light"/>
              </a:rPr>
              <a:t>Co je to ekologie?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E07B97A-FE81-43EA-B3AD-881FDC1C72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cs-CZ" dirty="0">
                <a:cs typeface="Calibri"/>
              </a:rPr>
              <a:t>"věda o vzájemných vztazích mezi organismy a jejich prostředím"</a:t>
            </a:r>
          </a:p>
          <a:p>
            <a:r>
              <a:rPr lang="cs-CZ" dirty="0">
                <a:cs typeface="Calibri"/>
              </a:rPr>
              <a:t>Obecně lze říci, že "vše ovlivňuje vše" --&gt; je třeba v přírodě udržovat rovnováhu!!</a:t>
            </a:r>
          </a:p>
        </p:txBody>
      </p:sp>
      <p:pic>
        <p:nvPicPr>
          <p:cNvPr id="4" name="Obrázek 4" descr="Obsah obrázku text, mapa&#10;&#10;Popis vygenerovaný s velmi vysokou mírou spolehlivosti">
            <a:extLst>
              <a:ext uri="{FF2B5EF4-FFF2-40B4-BE49-F238E27FC236}">
                <a16:creationId xmlns:a16="http://schemas.microsoft.com/office/drawing/2014/main" id="{443755C1-9400-4D74-8CA1-7883B403B9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7420" y="2756464"/>
            <a:ext cx="5791199" cy="410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919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A8D14A8-8BBD-403A-B882-F65CC65F4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cs typeface="Calibri Light"/>
              </a:rPr>
              <a:t>Abiotické a biotické faktory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6A3F02E-663B-4D96-B52F-FD0EBE400B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cs-CZ" dirty="0">
                <a:cs typeface="Calibri"/>
              </a:rPr>
              <a:t>na každý organismus působí podmínky</a:t>
            </a:r>
          </a:p>
          <a:p>
            <a:endParaRPr lang="cs-CZ" dirty="0">
              <a:cs typeface="Calibri"/>
            </a:endParaRPr>
          </a:p>
          <a:p>
            <a:r>
              <a:rPr lang="cs-CZ" b="1" dirty="0">
                <a:cs typeface="Calibri"/>
              </a:rPr>
              <a:t>Abiotické </a:t>
            </a:r>
            <a:r>
              <a:rPr lang="cs-CZ" dirty="0">
                <a:cs typeface="Calibri"/>
              </a:rPr>
              <a:t>(neživé)</a:t>
            </a:r>
          </a:p>
          <a:p>
            <a:pPr lvl="1"/>
            <a:r>
              <a:rPr lang="cs-CZ" dirty="0">
                <a:cs typeface="Calibri"/>
              </a:rPr>
              <a:t>sluneční záření, minerální látky, voda, ovzduší apod.)</a:t>
            </a:r>
          </a:p>
          <a:p>
            <a:endParaRPr lang="cs-CZ" dirty="0">
              <a:cs typeface="Calibri"/>
            </a:endParaRPr>
          </a:p>
          <a:p>
            <a:r>
              <a:rPr lang="cs-CZ" b="1" dirty="0">
                <a:cs typeface="Calibri"/>
              </a:rPr>
              <a:t>Biotické</a:t>
            </a:r>
            <a:r>
              <a:rPr lang="cs-CZ" dirty="0">
                <a:cs typeface="Calibri"/>
              </a:rPr>
              <a:t> (živé)</a:t>
            </a:r>
          </a:p>
          <a:p>
            <a:pPr lvl="1"/>
            <a:r>
              <a:rPr lang="cs-CZ" dirty="0">
                <a:cs typeface="Calibri"/>
              </a:rPr>
              <a:t>ostatní organismy</a:t>
            </a:r>
          </a:p>
        </p:txBody>
      </p:sp>
    </p:spTree>
    <p:extLst>
      <p:ext uri="{BB962C8B-B14F-4D97-AF65-F5344CB8AC3E}">
        <p14:creationId xmlns:p14="http://schemas.microsoft.com/office/powerpoint/2010/main" val="16923082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4C0B10B-D2C4-4A54-AFAD-3D27DF88B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6BADB90-C74B-40D6-86DC-503F65FCE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6559431D-1886-4AE0-9B87-9AD2ECAB84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373850A5-B04A-4FCD-9E73-EE322167F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82C18C67-80FA-4738-AA53-0AF2419F98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48543B1A-8BF5-4C63-8404-41B2EA70B3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2DF5096-E051-498C-A3ED-CBA77A813A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Nadpis 1">
            <a:extLst>
              <a:ext uri="{FF2B5EF4-FFF2-40B4-BE49-F238E27FC236}">
                <a16:creationId xmlns:a16="http://schemas.microsoft.com/office/drawing/2014/main" id="{F9E840C3-6D79-405C-9829-D271CDD60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r>
              <a:rPr lang="cs-CZ" sz="4000">
                <a:solidFill>
                  <a:srgbClr val="FFFFFF"/>
                </a:solidFill>
                <a:cs typeface="Calibri Light"/>
              </a:rPr>
              <a:t>Abiotické složky prostředí</a:t>
            </a:r>
            <a:endParaRPr lang="cs-CZ" sz="4000">
              <a:solidFill>
                <a:srgbClr val="FFFFFF"/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89735CF-D437-4094-9EEB-A258104587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4904" y="2494450"/>
            <a:ext cx="4053545" cy="356315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cs-CZ" sz="2000">
                <a:cs typeface="Calibri"/>
              </a:rPr>
              <a:t>světlo</a:t>
            </a:r>
          </a:p>
          <a:p>
            <a:pPr lvl="1"/>
            <a:r>
              <a:rPr lang="cs-CZ" sz="2000">
                <a:cs typeface="Calibri"/>
              </a:rPr>
              <a:t>zdroj Slunce (3,8*10</a:t>
            </a:r>
            <a:r>
              <a:rPr lang="cs-CZ" sz="2000" baseline="30000">
                <a:cs typeface="Calibri"/>
              </a:rPr>
              <a:t>26 </a:t>
            </a:r>
            <a:r>
              <a:rPr lang="cs-CZ" sz="2000">
                <a:cs typeface="Calibri"/>
              </a:rPr>
              <a:t>watt/s)</a:t>
            </a:r>
          </a:p>
          <a:p>
            <a:pPr lvl="1"/>
            <a:r>
              <a:rPr lang="cs-CZ" sz="2000">
                <a:cs typeface="Calibri"/>
              </a:rPr>
              <a:t>elektromagnetické záření </a:t>
            </a:r>
          </a:p>
          <a:p>
            <a:pPr lvl="2"/>
            <a:r>
              <a:rPr lang="cs-CZ" dirty="0">
                <a:cs typeface="Calibri"/>
              </a:rPr>
              <a:t>viditelné spektrum</a:t>
            </a:r>
          </a:p>
          <a:p>
            <a:pPr lvl="2"/>
            <a:r>
              <a:rPr lang="cs-CZ" dirty="0">
                <a:cs typeface="Calibri"/>
              </a:rPr>
              <a:t>infračervené (teplo)</a:t>
            </a:r>
          </a:p>
          <a:p>
            <a:pPr lvl="2"/>
            <a:r>
              <a:rPr lang="cs-CZ" dirty="0">
                <a:cs typeface="Calibri"/>
              </a:rPr>
              <a:t>ultrafialové (UV)</a:t>
            </a:r>
          </a:p>
          <a:p>
            <a:pPr lvl="2"/>
            <a:r>
              <a:rPr lang="cs-CZ" dirty="0">
                <a:cs typeface="Calibri"/>
              </a:rPr>
              <a:t>rentgenové</a:t>
            </a:r>
          </a:p>
          <a:p>
            <a:pPr lvl="1"/>
            <a:r>
              <a:rPr lang="cs-CZ" sz="2000">
                <a:cs typeface="Calibri"/>
              </a:rPr>
              <a:t>fotosyntéza</a:t>
            </a:r>
          </a:p>
          <a:p>
            <a:pPr lvl="1"/>
            <a:r>
              <a:rPr lang="cs-CZ" sz="2000">
                <a:cs typeface="Calibri"/>
              </a:rPr>
              <a:t>vznik větru (rozdíl teplot vzduchu)</a:t>
            </a:r>
          </a:p>
        </p:txBody>
      </p:sp>
      <p:pic>
        <p:nvPicPr>
          <p:cNvPr id="4" name="Obrázek 4">
            <a:extLst>
              <a:ext uri="{FF2B5EF4-FFF2-40B4-BE49-F238E27FC236}">
                <a16:creationId xmlns:a16="http://schemas.microsoft.com/office/drawing/2014/main" id="{8ED4D12A-32D2-4C92-89E7-AB59E6CE41C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12" r="3" b="3"/>
          <a:stretch/>
        </p:blipFill>
        <p:spPr>
          <a:xfrm>
            <a:off x="6098892" y="2492376"/>
            <a:ext cx="4802404" cy="3563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553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3ACE127-74E9-48DF-A292-1EFBD76D1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cs typeface="Calibri Light"/>
              </a:rPr>
              <a:t>Abiotické složky prostředí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668C1FD-9A35-4C96-ADFF-1CF055FEF7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cs-CZ" dirty="0">
                <a:cs typeface="Calibri"/>
              </a:rPr>
              <a:t>světlo a organismy</a:t>
            </a:r>
          </a:p>
          <a:p>
            <a:pPr lvl="1"/>
            <a:r>
              <a:rPr lang="cs-CZ" dirty="0">
                <a:cs typeface="Calibri"/>
              </a:rPr>
              <a:t>střídání dne a noci --&gt; </a:t>
            </a:r>
            <a:r>
              <a:rPr lang="cs-CZ" b="1" dirty="0">
                <a:cs typeface="Calibri"/>
              </a:rPr>
              <a:t>Biorytmy</a:t>
            </a:r>
          </a:p>
          <a:p>
            <a:pPr lvl="2"/>
            <a:r>
              <a:rPr lang="cs-CZ" dirty="0">
                <a:cs typeface="Calibri"/>
              </a:rPr>
              <a:t>spánkové pohyby rostlin</a:t>
            </a:r>
          </a:p>
          <a:p>
            <a:pPr lvl="2"/>
            <a:r>
              <a:rPr lang="cs-CZ" dirty="0">
                <a:cs typeface="Calibri"/>
              </a:rPr>
              <a:t>aktivita</a:t>
            </a:r>
          </a:p>
          <a:p>
            <a:pPr lvl="2"/>
            <a:r>
              <a:rPr lang="cs-CZ" dirty="0">
                <a:cs typeface="Calibri"/>
              </a:rPr>
              <a:t>přizpůsobení se množství světla</a:t>
            </a:r>
          </a:p>
        </p:txBody>
      </p:sp>
      <p:pic>
        <p:nvPicPr>
          <p:cNvPr id="4" name="Obrázek 4">
            <a:extLst>
              <a:ext uri="{FF2B5EF4-FFF2-40B4-BE49-F238E27FC236}">
                <a16:creationId xmlns:a16="http://schemas.microsoft.com/office/drawing/2014/main" id="{F66BE6AC-054E-403B-8AC3-EDAC018E0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1570" y="2408316"/>
            <a:ext cx="3792747" cy="3493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5219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EF663C8-0065-4A04-8BE7-32EF1A383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cs typeface="Calibri Light"/>
              </a:rPr>
              <a:t>Abiotické složky prostředí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AFF6EC5-4A0E-4D69-9813-757AB86CC4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cs-CZ" dirty="0">
                <a:cs typeface="Calibri"/>
              </a:rPr>
              <a:t>teplo a organismy</a:t>
            </a:r>
          </a:p>
          <a:p>
            <a:pPr lvl="1"/>
            <a:r>
              <a:rPr lang="cs-CZ" b="1" dirty="0">
                <a:cs typeface="Calibri"/>
              </a:rPr>
              <a:t>teplotní valence</a:t>
            </a:r>
            <a:r>
              <a:rPr lang="cs-CZ" dirty="0">
                <a:cs typeface="Calibri"/>
              </a:rPr>
              <a:t> --&gt; rozsah teplot, které organismus snáší, při dlouhodobém vystavení organismu mimo tyto teploty zpravidla organismus hyne</a:t>
            </a:r>
          </a:p>
          <a:p>
            <a:pPr lvl="2"/>
            <a:endParaRPr lang="cs-CZ" dirty="0">
              <a:cs typeface="Calibri"/>
            </a:endParaRPr>
          </a:p>
        </p:txBody>
      </p:sp>
      <p:pic>
        <p:nvPicPr>
          <p:cNvPr id="4" name="Obrázek 4" descr="Obsah obrázku metr&#10;&#10;Popis vygenerovaný s velmi vysokou mírou spolehlivosti">
            <a:extLst>
              <a:ext uri="{FF2B5EF4-FFF2-40B4-BE49-F238E27FC236}">
                <a16:creationId xmlns:a16="http://schemas.microsoft.com/office/drawing/2014/main" id="{A421628D-9E42-404B-AC0A-3A24B8723A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7871" y="3049164"/>
            <a:ext cx="6481313" cy="3807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7248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6FCEC26-5645-43F1-9720-98BE26E50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cs-CZ" dirty="0">
                <a:cs typeface="Calibri Light"/>
              </a:rPr>
              <a:t>Abiotické složky prostředí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1568136-9AA9-44EE-95F6-491969C641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cs-CZ" sz="2000">
                <a:cs typeface="Calibri"/>
              </a:rPr>
              <a:t>vzduch</a:t>
            </a:r>
          </a:p>
          <a:p>
            <a:pPr lvl="1"/>
            <a:r>
              <a:rPr lang="cs-CZ" sz="2000">
                <a:cs typeface="Calibri"/>
              </a:rPr>
              <a:t>hustota</a:t>
            </a:r>
          </a:p>
          <a:p>
            <a:pPr lvl="1"/>
            <a:r>
              <a:rPr lang="cs-CZ" sz="2000">
                <a:cs typeface="Calibri"/>
              </a:rPr>
              <a:t>tlak</a:t>
            </a:r>
          </a:p>
          <a:p>
            <a:pPr lvl="1"/>
            <a:r>
              <a:rPr lang="cs-CZ" sz="2000">
                <a:cs typeface="Calibri"/>
              </a:rPr>
              <a:t>teplota</a:t>
            </a:r>
          </a:p>
          <a:p>
            <a:pPr lvl="1"/>
            <a:r>
              <a:rPr lang="cs-CZ" sz="2000">
                <a:cs typeface="Calibri"/>
              </a:rPr>
              <a:t>proudění</a:t>
            </a:r>
          </a:p>
          <a:p>
            <a:pPr lvl="1"/>
            <a:r>
              <a:rPr lang="cs-CZ" sz="2000">
                <a:cs typeface="Calibri"/>
              </a:rPr>
              <a:t>chemické složení (ovlivňuje lidská činnost --&gt; spalování paliv)</a:t>
            </a:r>
          </a:p>
        </p:txBody>
      </p:sp>
      <p:pic>
        <p:nvPicPr>
          <p:cNvPr id="4" name="Obrázek 4" descr="Obsah obrázku text&#10;&#10;Popis vygenerovaný s velmi vysokou mírou spolehlivosti">
            <a:extLst>
              <a:ext uri="{FF2B5EF4-FFF2-40B4-BE49-F238E27FC236}">
                <a16:creationId xmlns:a16="http://schemas.microsoft.com/office/drawing/2014/main" id="{6D128AED-F06F-450E-A265-64325443AB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793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EC0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26904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945CE5D-9F6A-47B0-863B-799A0E25E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cs-CZ">
                <a:cs typeface="Calibri Light"/>
              </a:rPr>
              <a:t>Abiotické složky prostředí</a:t>
            </a:r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08AF57F-8B2F-494A-A0AB-B64663C274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cs-CZ" sz="2000">
                <a:cs typeface="Calibri"/>
              </a:rPr>
              <a:t>voda</a:t>
            </a:r>
          </a:p>
          <a:p>
            <a:pPr lvl="1"/>
            <a:r>
              <a:rPr lang="cs-CZ" sz="2000">
                <a:cs typeface="Calibri"/>
              </a:rPr>
              <a:t>nejčastěji v podobě srážek</a:t>
            </a:r>
          </a:p>
          <a:p>
            <a:pPr lvl="1"/>
            <a:r>
              <a:rPr lang="cs-CZ" sz="2000">
                <a:cs typeface="Calibri"/>
              </a:rPr>
              <a:t>sníh --&gt; nebezpečí poškození zeleně</a:t>
            </a:r>
          </a:p>
          <a:p>
            <a:pPr lvl="1"/>
            <a:r>
              <a:rPr lang="cs-CZ" sz="2000">
                <a:cs typeface="Calibri"/>
              </a:rPr>
              <a:t>kyselé deště --&gt;oxid siřičitý, oxidy dusíku</a:t>
            </a:r>
          </a:p>
          <a:p>
            <a:pPr lvl="1"/>
            <a:r>
              <a:rPr lang="cs-CZ" sz="2000">
                <a:cs typeface="Calibri"/>
              </a:rPr>
              <a:t>nároky na vodu</a:t>
            </a:r>
          </a:p>
          <a:p>
            <a:pPr lvl="2"/>
            <a:r>
              <a:rPr lang="cs-CZ" dirty="0">
                <a:cs typeface="Calibri"/>
              </a:rPr>
              <a:t>suchozemské organismy --&gt; různé adaptace</a:t>
            </a:r>
          </a:p>
          <a:p>
            <a:pPr lvl="2"/>
            <a:r>
              <a:rPr lang="cs-CZ" dirty="0">
                <a:cs typeface="Calibri"/>
              </a:rPr>
              <a:t>vodní organismy --&gt; limitující především množství solí, kyslíku</a:t>
            </a:r>
          </a:p>
        </p:txBody>
      </p:sp>
      <p:pic>
        <p:nvPicPr>
          <p:cNvPr id="4" name="Obrázek 4" descr="Obsah obrázku exteriér, tráva, rostlina, strom&#10;&#10;Popis vygenerovaný s velmi vysokou mírou spolehlivosti">
            <a:extLst>
              <a:ext uri="{FF2B5EF4-FFF2-40B4-BE49-F238E27FC236}">
                <a16:creationId xmlns:a16="http://schemas.microsoft.com/office/drawing/2014/main" id="{36CC3C88-99DD-490A-B777-7EFC24C28C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307" r="29755" b="1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9C7D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52673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7BE6AE1-C63C-4C92-BDAA-343FDD51E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>
                <a:cs typeface="Calibri Light"/>
              </a:rPr>
              <a:t>Abiotické složky prostředí</a:t>
            </a:r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CE61379-4818-478C-82B5-0F72F21654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cs-CZ" dirty="0">
                <a:cs typeface="Calibri"/>
              </a:rPr>
              <a:t>minerální látky</a:t>
            </a:r>
          </a:p>
          <a:p>
            <a:pPr lvl="1"/>
            <a:r>
              <a:rPr lang="cs-CZ" dirty="0" err="1">
                <a:cs typeface="Calibri"/>
              </a:rPr>
              <a:t>vtělech</a:t>
            </a:r>
            <a:r>
              <a:rPr lang="cs-CZ" dirty="0">
                <a:cs typeface="Calibri"/>
              </a:rPr>
              <a:t> organismů</a:t>
            </a:r>
          </a:p>
          <a:p>
            <a:pPr lvl="2"/>
            <a:r>
              <a:rPr lang="cs-CZ" dirty="0">
                <a:cs typeface="Calibri"/>
              </a:rPr>
              <a:t>biogenní: C, H, N , P, Ca, K, Na</a:t>
            </a:r>
          </a:p>
          <a:p>
            <a:pPr lvl="2"/>
            <a:r>
              <a:rPr lang="cs-CZ" dirty="0">
                <a:cs typeface="Calibri"/>
              </a:rPr>
              <a:t>stopové: </a:t>
            </a:r>
            <a:r>
              <a:rPr lang="cs-CZ" dirty="0" err="1">
                <a:cs typeface="Calibri"/>
              </a:rPr>
              <a:t>Fe</a:t>
            </a:r>
            <a:r>
              <a:rPr lang="cs-CZ" dirty="0">
                <a:cs typeface="Calibri"/>
              </a:rPr>
              <a:t>, </a:t>
            </a:r>
            <a:r>
              <a:rPr lang="cs-CZ" dirty="0" err="1">
                <a:cs typeface="Calibri"/>
              </a:rPr>
              <a:t>Mn</a:t>
            </a:r>
            <a:r>
              <a:rPr lang="cs-CZ" dirty="0">
                <a:cs typeface="Calibri"/>
              </a:rPr>
              <a:t>, I, Zn, Si</a:t>
            </a:r>
          </a:p>
          <a:p>
            <a:pPr lvl="1"/>
            <a:r>
              <a:rPr lang="cs-CZ" dirty="0">
                <a:cs typeface="Calibri"/>
              </a:rPr>
              <a:t>složení půd (tedy i úrodnost) --&gt; závisí na matečné hornině, rozpustnosti ve vodě apod.</a:t>
            </a:r>
          </a:p>
        </p:txBody>
      </p:sp>
      <p:pic>
        <p:nvPicPr>
          <p:cNvPr id="4" name="Obrázek 4" descr="Obsah obrázku jídlo, čokoláda, dort, hnědá&#10;&#10;Popis vygenerovaný s velmi vysokou mírou spolehlivosti">
            <a:extLst>
              <a:ext uri="{FF2B5EF4-FFF2-40B4-BE49-F238E27FC236}">
                <a16:creationId xmlns:a16="http://schemas.microsoft.com/office/drawing/2014/main" id="{68C14C6B-4C5E-40FB-9588-8479E1410B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061" y="3792264"/>
            <a:ext cx="4971690" cy="2896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4217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766132D-43FA-48D5-990B-081D349DE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>
                <a:cs typeface="Calibri Light"/>
              </a:rPr>
              <a:t>Biotické složky prostředí</a:t>
            </a:r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9BC06AA-7926-4BDE-8D76-5CF44168B2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cs-CZ" dirty="0">
                <a:cs typeface="Calibri"/>
              </a:rPr>
              <a:t>vlivy živé přírody na organismus</a:t>
            </a:r>
          </a:p>
          <a:p>
            <a:r>
              <a:rPr lang="cs-CZ" dirty="0">
                <a:cs typeface="Calibri"/>
              </a:rPr>
              <a:t>každý organismus ovlivňují</a:t>
            </a:r>
          </a:p>
          <a:p>
            <a:pPr lvl="1"/>
            <a:r>
              <a:rPr lang="cs-CZ" dirty="0">
                <a:cs typeface="Calibri"/>
              </a:rPr>
              <a:t>organismy téhož druhu</a:t>
            </a:r>
          </a:p>
          <a:p>
            <a:pPr lvl="1"/>
            <a:r>
              <a:rPr lang="cs-CZ" dirty="0">
                <a:cs typeface="Calibri"/>
              </a:rPr>
              <a:t>organismy jiných druhů</a:t>
            </a:r>
          </a:p>
        </p:txBody>
      </p:sp>
      <p:pic>
        <p:nvPicPr>
          <p:cNvPr id="4" name="Obrázek 4" descr="Obsah obrázku houba, tráva, exteriér, vsedě&#10;&#10;Popis vygenerovaný s velmi vysokou mírou spolehlivosti">
            <a:extLst>
              <a:ext uri="{FF2B5EF4-FFF2-40B4-BE49-F238E27FC236}">
                <a16:creationId xmlns:a16="http://schemas.microsoft.com/office/drawing/2014/main" id="{1903D3F1-8E71-46D1-9C9B-F68D940E14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2664" y="4281108"/>
            <a:ext cx="2743200" cy="1545067"/>
          </a:xfrm>
          <a:prstGeom prst="rect">
            <a:avLst/>
          </a:prstGeom>
        </p:spPr>
      </p:pic>
      <p:sp>
        <p:nvSpPr>
          <p:cNvPr id="6" name="Šipka: doprava 5">
            <a:extLst>
              <a:ext uri="{FF2B5EF4-FFF2-40B4-BE49-F238E27FC236}">
                <a16:creationId xmlns:a16="http://schemas.microsoft.com/office/drawing/2014/main" id="{2275748D-744C-42A1-B9B6-3D4639FE3571}"/>
              </a:ext>
            </a:extLst>
          </p:cNvPr>
          <p:cNvSpPr/>
          <p:nvPr/>
        </p:nvSpPr>
        <p:spPr>
          <a:xfrm>
            <a:off x="5117966" y="4811326"/>
            <a:ext cx="977660" cy="4888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Obrázek 7" descr="Obsah obrázku zvíře, savci, kočka, rys&#10;&#10;Popis vygenerovaný s velmi vysokou mírou spolehlivosti">
            <a:extLst>
              <a:ext uri="{FF2B5EF4-FFF2-40B4-BE49-F238E27FC236}">
                <a16:creationId xmlns:a16="http://schemas.microsoft.com/office/drawing/2014/main" id="{671EC3AA-F872-421E-A32A-F5A5D86E79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1042" y="4282933"/>
            <a:ext cx="2743200" cy="1541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6992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99D4B91-47BD-419B-AF14-FF40BC0C3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cs-CZ" dirty="0">
                <a:cs typeface="Calibri Light"/>
              </a:rPr>
              <a:t>jedinec v přírodě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30E606D-738A-4343-83CD-83D9BC8646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cs-CZ" sz="2000">
                <a:cs typeface="Calibri"/>
              </a:rPr>
              <a:t>základní ekologická jednotka</a:t>
            </a:r>
          </a:p>
          <a:p>
            <a:r>
              <a:rPr lang="cs-CZ" sz="2000">
                <a:cs typeface="Calibri"/>
              </a:rPr>
              <a:t>jeden živočich, rostlina, člověk apod.</a:t>
            </a:r>
          </a:p>
          <a:p>
            <a:r>
              <a:rPr lang="cs-CZ" sz="2000">
                <a:cs typeface="Calibri"/>
              </a:rPr>
              <a:t>vstupuje do konkrétních vztahů s okolními organismy</a:t>
            </a:r>
          </a:p>
        </p:txBody>
      </p:sp>
      <p:pic>
        <p:nvPicPr>
          <p:cNvPr id="4" name="Obrázek 4" descr="Obsah obrázku tráva, rostlina, květina, pole&#10;&#10;Popis vygenerovaný s velmi vysokou mírou spolehlivosti">
            <a:extLst>
              <a:ext uri="{FF2B5EF4-FFF2-40B4-BE49-F238E27FC236}">
                <a16:creationId xmlns:a16="http://schemas.microsoft.com/office/drawing/2014/main" id="{846AADB1-AAA8-4C91-9A8E-A38731455F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98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DEE4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65397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A25D796-4DD5-44DE-B49A-280F187D0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cs typeface="Calibri Light"/>
              </a:rPr>
              <a:t>druh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97ACEBF-BF16-4B7B-AC4A-D6548BFD38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cs-CZ" dirty="0">
                <a:cs typeface="Calibri"/>
              </a:rPr>
              <a:t>souhrn jedinců téhož druhu organismů</a:t>
            </a:r>
          </a:p>
          <a:p>
            <a:r>
              <a:rPr lang="cs-CZ" dirty="0">
                <a:cs typeface="Calibri"/>
              </a:rPr>
              <a:t>mají shodnou základní stavbu těla přizpůsobenou určitým podmínkám prostředí a dávají plodné potomstvo</a:t>
            </a:r>
          </a:p>
        </p:txBody>
      </p:sp>
      <p:pic>
        <p:nvPicPr>
          <p:cNvPr id="4" name="Obrázek 4" descr="Obsah obrázku exteriér, zvíře, savci, černá&#10;&#10;Popis vygenerovaný s velmi vysokou mírou spolehlivosti">
            <a:extLst>
              <a:ext uri="{FF2B5EF4-FFF2-40B4-BE49-F238E27FC236}">
                <a16:creationId xmlns:a16="http://schemas.microsoft.com/office/drawing/2014/main" id="{B16639CE-C59D-4A0A-AB7C-A16F8BDCA7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0" y="3421140"/>
            <a:ext cx="5776822" cy="3078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0942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38879D9-8908-4142-A949-FE222EC2F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cs typeface="Calibri Light"/>
              </a:rPr>
              <a:t>populace organismů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9CCCA87-D675-4AF7-ADD5-E867CF230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cs-CZ" dirty="0">
                <a:cs typeface="Calibri"/>
              </a:rPr>
              <a:t>skupina jedinců v konkrétním čase na konkrétním místě</a:t>
            </a:r>
          </a:p>
          <a:p>
            <a:r>
              <a:rPr lang="cs-CZ" dirty="0">
                <a:cs typeface="Calibri"/>
              </a:rPr>
              <a:t>počet jedinců v určitém prostředí udává </a:t>
            </a:r>
            <a:r>
              <a:rPr lang="cs-CZ" b="1" dirty="0">
                <a:cs typeface="Calibri"/>
              </a:rPr>
              <a:t>hustotu populace</a:t>
            </a:r>
          </a:p>
          <a:p>
            <a:pPr marL="914400" lvl="2" indent="0">
              <a:buNone/>
            </a:pPr>
            <a:r>
              <a:rPr lang="cs-CZ" b="1" dirty="0">
                <a:cs typeface="Calibri"/>
              </a:rPr>
              <a:t>nízká hustota př. velké šelmy (tygr, lev)</a:t>
            </a:r>
          </a:p>
          <a:p>
            <a:pPr marL="914400" lvl="2" indent="0">
              <a:buNone/>
            </a:pPr>
            <a:r>
              <a:rPr lang="cs-CZ" b="1" dirty="0">
                <a:cs typeface="Calibri"/>
              </a:rPr>
              <a:t>vysoká hustota př. hmyz</a:t>
            </a:r>
          </a:p>
        </p:txBody>
      </p:sp>
      <p:pic>
        <p:nvPicPr>
          <p:cNvPr id="4" name="Obrázek 4" descr="Obsah obrázku jídlo&#10;&#10;Popis vygenerovaný s velmi vysokou mírou spolehlivosti">
            <a:extLst>
              <a:ext uri="{FF2B5EF4-FFF2-40B4-BE49-F238E27FC236}">
                <a16:creationId xmlns:a16="http://schemas.microsoft.com/office/drawing/2014/main" id="{9C0DA605-00A0-428B-8E6C-44EE14A639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7571" y="3330591"/>
            <a:ext cx="6380671" cy="3259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8194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0A1ADEAA-0BE0-4EF6-8E57-DBCA015FF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506" y="800392"/>
            <a:ext cx="10264697" cy="1212102"/>
          </a:xfrm>
        </p:spPr>
        <p:txBody>
          <a:bodyPr>
            <a:normAutofit/>
          </a:bodyPr>
          <a:lstStyle/>
          <a:p>
            <a:r>
              <a:rPr lang="cs-CZ" sz="4000">
                <a:solidFill>
                  <a:srgbClr val="FFFFFF"/>
                </a:solidFill>
                <a:cs typeface="Calibri Light"/>
              </a:rPr>
              <a:t>velikost populace</a:t>
            </a:r>
            <a:endParaRPr lang="cs-CZ" sz="4000">
              <a:solidFill>
                <a:srgbClr val="FFFFFF"/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D77A91A-D949-4116-9719-9BF4E7570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7624" y="2490436"/>
            <a:ext cx="9708995" cy="356717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z="2400">
                <a:cs typeface="Calibri"/>
              </a:rPr>
              <a:t>mění se v průběhu času a s měnícími se podmínkami</a:t>
            </a:r>
          </a:p>
          <a:p>
            <a:r>
              <a:rPr lang="cs-CZ" sz="2400">
                <a:cs typeface="Calibri"/>
              </a:rPr>
              <a:t>faktory ovlivňující počet jedinců v populaci</a:t>
            </a:r>
          </a:p>
          <a:p>
            <a:pPr lvl="1"/>
            <a:r>
              <a:rPr lang="cs-CZ" b="1" dirty="0">
                <a:cs typeface="Calibri"/>
              </a:rPr>
              <a:t>mortalita </a:t>
            </a:r>
            <a:r>
              <a:rPr lang="cs-CZ" dirty="0">
                <a:cs typeface="Calibri"/>
              </a:rPr>
              <a:t>(úmrtnost)</a:t>
            </a:r>
          </a:p>
          <a:p>
            <a:pPr lvl="1"/>
            <a:r>
              <a:rPr lang="cs-CZ" b="1" dirty="0">
                <a:cs typeface="Calibri"/>
              </a:rPr>
              <a:t>natalita </a:t>
            </a:r>
            <a:r>
              <a:rPr lang="cs-CZ" dirty="0">
                <a:cs typeface="Calibri"/>
              </a:rPr>
              <a:t>(porodnost)</a:t>
            </a:r>
          </a:p>
          <a:p>
            <a:pPr lvl="1"/>
            <a:r>
              <a:rPr lang="cs-CZ" b="1" dirty="0">
                <a:cs typeface="Calibri"/>
              </a:rPr>
              <a:t>migrace </a:t>
            </a:r>
            <a:r>
              <a:rPr lang="cs-CZ" dirty="0">
                <a:cs typeface="Calibri"/>
              </a:rPr>
              <a:t>(přesun, stěhování jedinců)</a:t>
            </a:r>
          </a:p>
        </p:txBody>
      </p:sp>
    </p:spTree>
    <p:extLst>
      <p:ext uri="{BB962C8B-B14F-4D97-AF65-F5344CB8AC3E}">
        <p14:creationId xmlns:p14="http://schemas.microsoft.com/office/powerpoint/2010/main" val="3818816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CF2D270-91FE-4161-9EDE-40537254B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>
                <a:cs typeface="Calibri Light"/>
              </a:rPr>
              <a:t>růst populace</a:t>
            </a:r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3C168EB-4434-45CD-90F8-5AC4438FF5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cs-CZ" b="1">
                <a:cs typeface="Calibri"/>
              </a:rPr>
              <a:t>natalita (porodnost)&gt;mortalita (úmrtnost)</a:t>
            </a:r>
          </a:p>
          <a:p>
            <a:r>
              <a:rPr lang="cs-CZ">
                <a:cs typeface="Calibri"/>
              </a:rPr>
              <a:t>obvykle když:</a:t>
            </a:r>
          </a:p>
          <a:p>
            <a:pPr lvl="1"/>
            <a:r>
              <a:rPr lang="cs-CZ">
                <a:cs typeface="Calibri"/>
              </a:rPr>
              <a:t>má dostatek potravy</a:t>
            </a:r>
          </a:p>
          <a:p>
            <a:pPr lvl="1"/>
            <a:r>
              <a:rPr lang="cs-CZ">
                <a:cs typeface="Calibri"/>
              </a:rPr>
              <a:t>má dostatek prostoru</a:t>
            </a:r>
            <a:endParaRPr lang="cs-CZ" dirty="0">
              <a:cs typeface="Calibri"/>
            </a:endParaRPr>
          </a:p>
          <a:p>
            <a:pPr lvl="1"/>
            <a:r>
              <a:rPr lang="cs-CZ">
                <a:cs typeface="Calibri"/>
              </a:rPr>
              <a:t>vliv predátora je zanedbatelný či dokonce žádný</a:t>
            </a:r>
            <a:endParaRPr lang="cs-CZ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54912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90B80FB-0586-49BD-A035-C06AE1A77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>
                <a:cs typeface="Calibri Light"/>
              </a:rPr>
              <a:t>Vývoj lidské populace – zkuste vymyslet důvody, proč tomu tak asi je?</a:t>
            </a:r>
            <a:endParaRPr lang="cs-CZ"/>
          </a:p>
        </p:txBody>
      </p:sp>
      <p:pic>
        <p:nvPicPr>
          <p:cNvPr id="4" name="Obrázek 4">
            <a:extLst>
              <a:ext uri="{FF2B5EF4-FFF2-40B4-BE49-F238E27FC236}">
                <a16:creationId xmlns:a16="http://schemas.microsoft.com/office/drawing/2014/main" id="{B57A9D1A-13A3-44A7-ABEC-D17141A6E4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7734" y="1699120"/>
            <a:ext cx="7499589" cy="4848764"/>
          </a:xfrm>
        </p:spPr>
      </p:pic>
    </p:spTree>
    <p:extLst>
      <p:ext uri="{BB962C8B-B14F-4D97-AF65-F5344CB8AC3E}">
        <p14:creationId xmlns:p14="http://schemas.microsoft.com/office/powerpoint/2010/main" val="2663006800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Širokoúhlá obrazovka</PresentationFormat>
  <Paragraphs>0</Paragraphs>
  <Slides>16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17" baseType="lpstr">
      <vt:lpstr>Motiv systému Office</vt:lpstr>
      <vt:lpstr>Základy ekologie</vt:lpstr>
      <vt:lpstr>Co je to ekologie?</vt:lpstr>
      <vt:lpstr>Abiotické a biotické faktory</vt:lpstr>
      <vt:lpstr>Abiotické složky prostředí</vt:lpstr>
      <vt:lpstr>Abiotické složky prostředí</vt:lpstr>
      <vt:lpstr>Abiotické složky prostředí</vt:lpstr>
      <vt:lpstr>Abiotické složky prostředí</vt:lpstr>
      <vt:lpstr>Abiotické složky prostředí</vt:lpstr>
      <vt:lpstr>Abiotické složky prostředí</vt:lpstr>
      <vt:lpstr>Biotické složky prostředí</vt:lpstr>
      <vt:lpstr>jedinec v přírodě</vt:lpstr>
      <vt:lpstr>druh</vt:lpstr>
      <vt:lpstr>populace organismů</vt:lpstr>
      <vt:lpstr>velikost populace</vt:lpstr>
      <vt:lpstr>růst populace</vt:lpstr>
      <vt:lpstr>Vývoj lidské populace – zkuste vymyslet důvody, proč tomu tak asi je?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/>
  <cp:lastModifiedBy/>
  <cp:revision>425</cp:revision>
  <dcterms:created xsi:type="dcterms:W3CDTF">2020-05-06T13:57:52Z</dcterms:created>
  <dcterms:modified xsi:type="dcterms:W3CDTF">2020-05-11T09:04:51Z</dcterms:modified>
</cp:coreProperties>
</file>