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57" r:id="rId10"/>
    <p:sldId id="258" r:id="rId11"/>
    <p:sldId id="259" r:id="rId12"/>
    <p:sldId id="260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2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89C1A-0837-4197-9BBC-69E97A1F5AC3}" type="datetimeFigureOut">
              <a:rPr lang="cs-CZ" smtClean="0"/>
              <a:t>11.05.2020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3C0D4-9B29-4D57-851C-34C5A5048229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smtClean="0"/>
              <a:t>Rozmnožování rostlin</a:t>
            </a:r>
            <a:endParaRPr lang="cs-CZ" b="1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smtClean="0"/>
              <a:t>ZŠ Holýšov</a:t>
            </a:r>
          </a:p>
          <a:p>
            <a:r>
              <a:rPr lang="cs-CZ" smtClean="0"/>
              <a:t>Michal Dáňa</a:t>
            </a:r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/>
              <a:t>v</a:t>
            </a:r>
            <a:r>
              <a:rPr lang="cs-CZ" smtClean="0"/>
              <a:t>egetativní x generativní rozmnožování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v</a:t>
            </a:r>
            <a:r>
              <a:rPr lang="cs-CZ" b="1" smtClean="0"/>
              <a:t>egetativní</a:t>
            </a:r>
            <a:r>
              <a:rPr lang="cs-CZ" smtClean="0"/>
              <a:t> – druh nepohlavního rozmnožování</a:t>
            </a:r>
          </a:p>
          <a:p>
            <a:r>
              <a:rPr lang="cs-CZ" b="1"/>
              <a:t>g</a:t>
            </a:r>
            <a:r>
              <a:rPr lang="cs-CZ" b="1" smtClean="0"/>
              <a:t>enerativní</a:t>
            </a:r>
            <a:r>
              <a:rPr lang="cs-CZ" smtClean="0"/>
              <a:t> – pohlavní rozmnožování pomocí </a:t>
            </a:r>
            <a:r>
              <a:rPr lang="cs-CZ" b="1" smtClean="0"/>
              <a:t>gamet</a:t>
            </a:r>
            <a:r>
              <a:rPr lang="cs-CZ" smtClean="0"/>
              <a:t> (pohlavních buněk)</a:t>
            </a:r>
            <a:endParaRPr lang="cs-CZ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</a:t>
            </a:r>
            <a:r>
              <a:rPr lang="cs-CZ" smtClean="0"/>
              <a:t>egetativní rozmnožování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p</a:t>
            </a:r>
            <a:r>
              <a:rPr lang="cs-CZ" smtClean="0"/>
              <a:t>otřeba specializovaných orgánů</a:t>
            </a:r>
          </a:p>
          <a:p>
            <a:pPr lvl="1"/>
            <a:r>
              <a:rPr lang="cs-CZ" smtClean="0"/>
              <a:t>šlahouny (jahodník)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lvl="1"/>
            <a:r>
              <a:rPr lang="cs-CZ"/>
              <a:t>h</a:t>
            </a:r>
            <a:r>
              <a:rPr lang="cs-CZ" smtClean="0"/>
              <a:t>lízy (brambor)</a:t>
            </a:r>
          </a:p>
          <a:p>
            <a:pPr lvl="1"/>
            <a:endParaRPr lang="cs-CZ"/>
          </a:p>
        </p:txBody>
      </p:sp>
      <p:pic>
        <p:nvPicPr>
          <p:cNvPr id="9218" name="Picture 2" descr="Co dělat s jahodníky po odplození - Magazinzahrada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204864"/>
            <a:ext cx="2633395" cy="1479476"/>
          </a:xfrm>
          <a:prstGeom prst="rect">
            <a:avLst/>
          </a:prstGeom>
          <a:noFill/>
        </p:spPr>
      </p:pic>
      <p:pic>
        <p:nvPicPr>
          <p:cNvPr id="9220" name="Picture 4" descr="Kdy sklízet brambory - Zahradacentr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077072"/>
            <a:ext cx="3114030" cy="23344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vegetativní rozmnožování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potřeba specializovaných orgánů</a:t>
            </a:r>
          </a:p>
          <a:p>
            <a:pPr lvl="1"/>
            <a:r>
              <a:rPr lang="cs-CZ"/>
              <a:t>č</a:t>
            </a:r>
            <a:r>
              <a:rPr lang="cs-CZ" smtClean="0"/>
              <a:t>ásti oddenku (zázvor)</a:t>
            </a:r>
          </a:p>
          <a:p>
            <a:pPr lvl="1"/>
            <a:endParaRPr lang="cs-CZ"/>
          </a:p>
          <a:p>
            <a:pPr lvl="1"/>
            <a:endParaRPr lang="cs-CZ" smtClean="0"/>
          </a:p>
          <a:p>
            <a:pPr lvl="1"/>
            <a:endParaRPr lang="cs-CZ" smtClean="0"/>
          </a:p>
          <a:p>
            <a:pPr lvl="1"/>
            <a:r>
              <a:rPr lang="cs-CZ"/>
              <a:t>r</a:t>
            </a:r>
            <a:r>
              <a:rPr lang="cs-CZ" smtClean="0"/>
              <a:t>ozmnožovací cibule (česnek)</a:t>
            </a:r>
            <a:endParaRPr lang="cs-CZ" smtClean="0"/>
          </a:p>
        </p:txBody>
      </p:sp>
      <p:pic>
        <p:nvPicPr>
          <p:cNvPr id="11266" name="Picture 2" descr="Chcete umět poznat čerstvý zázvor? My víme, jak na to! | WomanOn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132856"/>
            <a:ext cx="3195683" cy="2072201"/>
          </a:xfrm>
          <a:prstGeom prst="rect">
            <a:avLst/>
          </a:prstGeom>
          <a:noFill/>
        </p:spPr>
      </p:pic>
      <p:sp>
        <p:nvSpPr>
          <p:cNvPr id="11268" name="AutoShape 4" descr="Léčivé účinky česneku - Novinky.c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1270" name="AutoShape 6" descr="Léčivé účinky česneku - Novinky.c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1272" name="AutoShape 8" descr="10 zajímavostí o česnek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1274" name="Picture 10" descr="Česnekový sirup, elixír mládí a další recepty pro zdraví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4948572"/>
            <a:ext cx="3818855" cy="19094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mtClean="0"/>
              <a:t>speciální typy vegetativního rozmnožování využívané při množení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ř</a:t>
            </a:r>
            <a:r>
              <a:rPr lang="cs-CZ" smtClean="0"/>
              <a:t>ízkování – využití regenerace rostlin (list, stonek, apod.)</a:t>
            </a:r>
            <a:endParaRPr lang="cs-CZ"/>
          </a:p>
        </p:txBody>
      </p:sp>
      <p:pic>
        <p:nvPicPr>
          <p:cNvPr id="12290" name="Picture 2" descr="Pokojové rostliny si snadno namnožíte řízkováním | iReceptář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36912"/>
            <a:ext cx="6000750" cy="2762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mtClean="0"/>
              <a:t>speciální typy vegetativního rozmnožování využívané při množení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r</a:t>
            </a:r>
            <a:r>
              <a:rPr lang="cs-CZ" smtClean="0"/>
              <a:t>oubování (dřeviny, ovocné stromy)</a:t>
            </a:r>
            <a:endParaRPr lang="cs-CZ"/>
          </a:p>
        </p:txBody>
      </p:sp>
      <p:pic>
        <p:nvPicPr>
          <p:cNvPr id="13314" name="Picture 2" descr="Roubování ovocných dřevin má v létě výhodu rychlé akce | Zahrádkář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80928"/>
            <a:ext cx="3365995" cy="2343957"/>
          </a:xfrm>
          <a:prstGeom prst="rect">
            <a:avLst/>
          </a:prstGeom>
          <a:noFill/>
        </p:spPr>
      </p:pic>
      <p:pic>
        <p:nvPicPr>
          <p:cNvPr id="13316" name="Picture 4" descr="Roubování ovocných dřevin má v létě výhodu rychlé akce | Zahrádkář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564904"/>
            <a:ext cx="2569029" cy="3703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mtClean="0"/>
              <a:t>speciální typy vegetativního rozmnožování využívané při množení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Viviparie – pomocí rozmnožovacích tělísek – často u sukulentů</a:t>
            </a:r>
          </a:p>
          <a:p>
            <a:pPr>
              <a:buNone/>
            </a:pPr>
            <a:endParaRPr lang="cs-CZ"/>
          </a:p>
        </p:txBody>
      </p:sp>
      <p:pic>
        <p:nvPicPr>
          <p:cNvPr id="14338" name="Picture 2" descr="sukulenty - Životní projevy rostlin - VIVIPAR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212976"/>
            <a:ext cx="2857500" cy="2447926"/>
          </a:xfrm>
          <a:prstGeom prst="rect">
            <a:avLst/>
          </a:prstGeom>
          <a:noFill/>
        </p:spPr>
      </p:pic>
      <p:pic>
        <p:nvPicPr>
          <p:cNvPr id="14340" name="Picture 4" descr="sukulenty - Životní projevy rostlin - VIVIPAR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2857500" cy="27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smtClean="0"/>
              <a:t>Generativní </a:t>
            </a:r>
            <a:r>
              <a:rPr lang="cs-CZ" i="1" smtClean="0"/>
              <a:t>(pohlavní)</a:t>
            </a:r>
            <a:r>
              <a:rPr lang="cs-CZ" smtClean="0"/>
              <a:t> rozmnožování</a:t>
            </a:r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o</a:t>
            </a:r>
            <a:r>
              <a:rPr lang="cs-CZ" smtClean="0"/>
              <a:t>pylení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p</a:t>
            </a:r>
            <a:r>
              <a:rPr lang="cs-CZ" smtClean="0"/>
              <a:t>řenos pylového zrna (pylu) na bliznu pestíku téhož druhu rostliny</a:t>
            </a:r>
          </a:p>
          <a:p>
            <a:r>
              <a:rPr lang="cs-CZ"/>
              <a:t>p</a:t>
            </a:r>
            <a:r>
              <a:rPr lang="cs-CZ" smtClean="0"/>
              <a:t>řenos pylu:</a:t>
            </a:r>
          </a:p>
          <a:p>
            <a:pPr lvl="1"/>
            <a:r>
              <a:rPr lang="cs-CZ" b="1"/>
              <a:t>h</a:t>
            </a:r>
            <a:r>
              <a:rPr lang="cs-CZ" b="1" smtClean="0"/>
              <a:t>myzem</a:t>
            </a:r>
            <a:r>
              <a:rPr lang="cs-CZ" smtClean="0"/>
              <a:t> – rostliny hmyzosnubné, lákají nektarem</a:t>
            </a:r>
          </a:p>
          <a:p>
            <a:pPr lvl="1"/>
            <a:r>
              <a:rPr lang="cs-CZ" b="1" smtClean="0"/>
              <a:t>větrem </a:t>
            </a:r>
            <a:r>
              <a:rPr lang="cs-CZ" smtClean="0"/>
              <a:t>– rostliny větrosnubné</a:t>
            </a:r>
            <a:endParaRPr lang="cs-CZ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r</a:t>
            </a:r>
            <a:r>
              <a:rPr lang="cs-CZ" smtClean="0"/>
              <a:t>ostlina </a:t>
            </a:r>
            <a:r>
              <a:rPr lang="cs-CZ" b="1" smtClean="0"/>
              <a:t>cizosprašná</a:t>
            </a:r>
            <a:r>
              <a:rPr lang="cs-CZ" smtClean="0"/>
              <a:t> – (většina) – je opylena pylem jiné rostliny stejného druhu</a:t>
            </a:r>
          </a:p>
          <a:p>
            <a:r>
              <a:rPr lang="cs-CZ"/>
              <a:t>r</a:t>
            </a:r>
            <a:r>
              <a:rPr lang="cs-CZ" smtClean="0"/>
              <a:t>ostlina </a:t>
            </a:r>
            <a:r>
              <a:rPr lang="cs-CZ" b="1" smtClean="0"/>
              <a:t>samosprašná</a:t>
            </a:r>
            <a:r>
              <a:rPr lang="cs-CZ" smtClean="0"/>
              <a:t> je opylena vlastním pylem</a:t>
            </a:r>
            <a:endParaRPr lang="cs-CZ"/>
          </a:p>
        </p:txBody>
      </p:sp>
      <p:pic>
        <p:nvPicPr>
          <p:cNvPr id="4" name="Obrázek 3" descr="cizosprašno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429000"/>
            <a:ext cx="6553918" cy="32155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o</a:t>
            </a:r>
            <a:r>
              <a:rPr lang="cs-CZ" smtClean="0"/>
              <a:t>plození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plynutí samčí (spermatické) a samičí (vaječná buňka) pohlavní buňky</a:t>
            </a:r>
          </a:p>
          <a:p>
            <a:r>
              <a:rPr lang="cs-CZ"/>
              <a:t>z</a:t>
            </a:r>
            <a:r>
              <a:rPr lang="cs-CZ" smtClean="0"/>
              <a:t> oplozeného vajíčka vznikne jednobuněčný útvar </a:t>
            </a:r>
            <a:r>
              <a:rPr lang="cs-CZ" b="1" smtClean="0"/>
              <a:t>Zygota</a:t>
            </a:r>
          </a:p>
          <a:p>
            <a:r>
              <a:rPr lang="cs-CZ"/>
              <a:t>z</a:t>
            </a:r>
            <a:r>
              <a:rPr lang="cs-CZ" smtClean="0"/>
              <a:t>e zygoty vzniká zárodek nové rostliny, který je součástí semene.</a:t>
            </a:r>
          </a:p>
          <a:p>
            <a:r>
              <a:rPr lang="cs-CZ"/>
              <a:t>v</a:t>
            </a:r>
            <a:r>
              <a:rPr lang="cs-CZ" smtClean="0"/>
              <a:t>ajíčko + spermatická buňka </a:t>
            </a:r>
            <a:r>
              <a:rPr lang="cs-CZ" smtClean="0">
                <a:sym typeface="Wingdings" pitchFamily="2" charset="2"/>
              </a:rPr>
              <a:t> zygota  zárodek</a:t>
            </a:r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tavba semene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Generativní orgány – biologie.jecool.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564904"/>
            <a:ext cx="4067175" cy="3200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</a:t>
            </a:r>
            <a:r>
              <a:rPr lang="cs-CZ" smtClean="0"/>
              <a:t>lody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emena jsou u krytosemenných ukryta v plodu</a:t>
            </a:r>
          </a:p>
          <a:p>
            <a:r>
              <a:rPr lang="cs-CZ"/>
              <a:t>p</a:t>
            </a:r>
            <a:r>
              <a:rPr lang="cs-CZ" smtClean="0"/>
              <a:t>lod vzniká přeměnou pestíku</a:t>
            </a:r>
          </a:p>
          <a:p>
            <a:pPr lvl="1"/>
            <a:r>
              <a:rPr lang="cs-CZ"/>
              <a:t>o</a:t>
            </a:r>
            <a:r>
              <a:rPr lang="cs-CZ" smtClean="0"/>
              <a:t>plodí dužnaté </a:t>
            </a:r>
            <a:r>
              <a:rPr lang="cs-CZ" smtClean="0">
                <a:sym typeface="Wingdings" pitchFamily="2" charset="2"/>
              </a:rPr>
              <a:t> </a:t>
            </a:r>
            <a:r>
              <a:rPr lang="cs-CZ" b="1" smtClean="0">
                <a:sym typeface="Wingdings" pitchFamily="2" charset="2"/>
              </a:rPr>
              <a:t>dužnaté plody</a:t>
            </a:r>
            <a:endParaRPr lang="cs-CZ" b="1" smtClean="0"/>
          </a:p>
          <a:p>
            <a:pPr lvl="1"/>
            <a:endParaRPr lang="cs-CZ"/>
          </a:p>
          <a:p>
            <a:pPr lvl="1"/>
            <a:endParaRPr lang="cs-CZ" smtClean="0"/>
          </a:p>
          <a:p>
            <a:pPr lvl="1"/>
            <a:r>
              <a:rPr lang="cs-CZ"/>
              <a:t>o</a:t>
            </a:r>
            <a:r>
              <a:rPr lang="cs-CZ" smtClean="0"/>
              <a:t>plodí suché </a:t>
            </a:r>
            <a:r>
              <a:rPr lang="cs-CZ" smtClean="0">
                <a:sym typeface="Wingdings" pitchFamily="2" charset="2"/>
              </a:rPr>
              <a:t> </a:t>
            </a:r>
            <a:r>
              <a:rPr lang="cs-CZ" b="1" smtClean="0">
                <a:sym typeface="Wingdings" pitchFamily="2" charset="2"/>
              </a:rPr>
              <a:t>suché plody</a:t>
            </a:r>
            <a:endParaRPr lang="cs-CZ" smtClean="0"/>
          </a:p>
          <a:p>
            <a:endParaRPr lang="cs-CZ"/>
          </a:p>
        </p:txBody>
      </p:sp>
      <p:pic>
        <p:nvPicPr>
          <p:cNvPr id="15362" name="Picture 2" descr="Meruňka - parfémová kompozice 200ml - Mydlovysvet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852936"/>
            <a:ext cx="1914178" cy="1914178"/>
          </a:xfrm>
          <a:prstGeom prst="rect">
            <a:avLst/>
          </a:prstGeom>
          <a:noFill/>
        </p:spPr>
      </p:pic>
      <p:pic>
        <p:nvPicPr>
          <p:cNvPr id="15364" name="Picture 4" descr="Plod (botanika) – Wikiped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653136"/>
            <a:ext cx="2095500" cy="1571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</a:t>
            </a:r>
            <a:r>
              <a:rPr lang="cs-CZ" smtClean="0"/>
              <a:t>užnaté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m</a:t>
            </a:r>
            <a:r>
              <a:rPr lang="cs-CZ" smtClean="0"/>
              <a:t>ěkké oplodí</a:t>
            </a:r>
          </a:p>
          <a:p>
            <a:r>
              <a:rPr lang="cs-CZ" b="1"/>
              <a:t>m</a:t>
            </a:r>
            <a:r>
              <a:rPr lang="cs-CZ" b="1" smtClean="0"/>
              <a:t>alvice </a:t>
            </a:r>
            <a:r>
              <a:rPr lang="cs-CZ" smtClean="0"/>
              <a:t>(hruška, jablko)</a:t>
            </a:r>
            <a:endParaRPr lang="cs-CZ" b="1"/>
          </a:p>
        </p:txBody>
      </p:sp>
      <p:pic>
        <p:nvPicPr>
          <p:cNvPr id="17412" name="Picture 4" descr="Aroma hruška 1 : 400 100ml - ALMIAL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573016"/>
            <a:ext cx="2195736" cy="2203056"/>
          </a:xfrm>
          <a:prstGeom prst="rect">
            <a:avLst/>
          </a:prstGeom>
          <a:noFill/>
        </p:spPr>
      </p:pic>
      <p:pic>
        <p:nvPicPr>
          <p:cNvPr id="17414" name="Picture 6" descr="Běžné jablko má v sobě přes 100 milionů bakterií, tvrdí vědci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573016"/>
            <a:ext cx="4158779" cy="2163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Švestky a slivoně-výběr odrůd a sadba – Príma receptář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204864"/>
            <a:ext cx="2510160" cy="2126253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</a:t>
            </a:r>
            <a:r>
              <a:rPr lang="cs-CZ" smtClean="0"/>
              <a:t>užnaté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p</a:t>
            </a:r>
            <a:r>
              <a:rPr lang="cs-CZ" b="1" smtClean="0"/>
              <a:t>eckovice</a:t>
            </a:r>
            <a:r>
              <a:rPr lang="cs-CZ" smtClean="0"/>
              <a:t> (třešeň, broskev, švestka..apod.)</a:t>
            </a:r>
          </a:p>
          <a:p>
            <a:endParaRPr lang="cs-CZ" b="1"/>
          </a:p>
        </p:txBody>
      </p:sp>
      <p:pic>
        <p:nvPicPr>
          <p:cNvPr id="18434" name="Picture 2" descr="Broskve - recepty - Labužník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276872"/>
            <a:ext cx="2711624" cy="2711624"/>
          </a:xfrm>
          <a:prstGeom prst="rect">
            <a:avLst/>
          </a:prstGeom>
          <a:noFill/>
        </p:spPr>
      </p:pic>
      <p:pic>
        <p:nvPicPr>
          <p:cNvPr id="18436" name="Picture 4" descr="Třešeň ´Kasandra®´ - Zahradnictvi Spomyš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077072"/>
            <a:ext cx="3104927" cy="23286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</a:t>
            </a:r>
            <a:r>
              <a:rPr lang="cs-CZ" smtClean="0"/>
              <a:t>užnaté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b</a:t>
            </a:r>
            <a:r>
              <a:rPr lang="cs-CZ" b="1" smtClean="0"/>
              <a:t>obule</a:t>
            </a:r>
            <a:r>
              <a:rPr lang="cs-CZ" smtClean="0"/>
              <a:t> (angrešt, rybíz)</a:t>
            </a:r>
            <a:endParaRPr lang="cs-CZ" b="1"/>
          </a:p>
        </p:txBody>
      </p:sp>
      <p:pic>
        <p:nvPicPr>
          <p:cNvPr id="19458" name="Picture 2" descr="Sazenice angreštu - žlutý, červený a bílý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212976"/>
            <a:ext cx="2762250" cy="2076450"/>
          </a:xfrm>
          <a:prstGeom prst="rect">
            <a:avLst/>
          </a:prstGeom>
          <a:noFill/>
        </p:spPr>
      </p:pic>
      <p:pic>
        <p:nvPicPr>
          <p:cNvPr id="19460" name="Picture 4" descr="Rybíz červený – Wikiped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284984"/>
            <a:ext cx="3773215" cy="25060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uché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t</a:t>
            </a:r>
            <a:r>
              <a:rPr lang="cs-CZ" smtClean="0"/>
              <a:t>vrdé oplodí kožovité nebo dřevnaté</a:t>
            </a:r>
          </a:p>
          <a:p>
            <a:pPr lvl="1"/>
            <a:r>
              <a:rPr lang="cs-CZ" b="1"/>
              <a:t>p</a:t>
            </a:r>
            <a:r>
              <a:rPr lang="cs-CZ" b="1" smtClean="0"/>
              <a:t>ukavé</a:t>
            </a:r>
            <a:r>
              <a:rPr lang="cs-CZ" smtClean="0"/>
              <a:t> – po dozrání praskne oplodí a uvolní se semena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cs-CZ" b="1" smtClean="0"/>
              <a:t>měchýřek</a:t>
            </a:r>
            <a:r>
              <a:rPr lang="cs-CZ" smtClean="0"/>
              <a:t> (blatouch)</a:t>
            </a:r>
            <a:endParaRPr lang="cs-CZ" b="1" smtClean="0"/>
          </a:p>
        </p:txBody>
      </p:sp>
      <p:pic>
        <p:nvPicPr>
          <p:cNvPr id="29698" name="Picture 2" descr="Blatouch -bahenní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789040"/>
            <a:ext cx="2980655" cy="22354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uché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l</a:t>
            </a:r>
            <a:r>
              <a:rPr lang="cs-CZ" b="1" smtClean="0"/>
              <a:t>usk</a:t>
            </a:r>
            <a:r>
              <a:rPr lang="cs-CZ" smtClean="0"/>
              <a:t> (sója, fazol)</a:t>
            </a:r>
            <a:endParaRPr lang="cs-CZ"/>
          </a:p>
        </p:txBody>
      </p:sp>
      <p:pic>
        <p:nvPicPr>
          <p:cNvPr id="30722" name="Picture 2" descr="Je sója opravdu tak zdravá potravina? - Vitalia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212976"/>
            <a:ext cx="2990850" cy="1752600"/>
          </a:xfrm>
          <a:prstGeom prst="rect">
            <a:avLst/>
          </a:prstGeom>
          <a:noFill/>
        </p:spPr>
      </p:pic>
      <p:pic>
        <p:nvPicPr>
          <p:cNvPr id="30724" name="Picture 4" descr="Fazol šarlatový Lady Di - prodej semen šarlatové fazole - kvalitní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340768"/>
            <a:ext cx="3173760" cy="3173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uché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t</a:t>
            </a:r>
            <a:r>
              <a:rPr lang="cs-CZ" b="1" smtClean="0"/>
              <a:t>obolka</a:t>
            </a:r>
            <a:r>
              <a:rPr lang="cs-CZ" smtClean="0"/>
              <a:t> (mák, len)</a:t>
            </a:r>
            <a:endParaRPr lang="cs-CZ" b="1"/>
          </a:p>
        </p:txBody>
      </p:sp>
      <p:sp>
        <p:nvSpPr>
          <p:cNvPr id="31746" name="AutoShape 2" descr="Seminární práce ZAJÍMAVÁ POMŮCKA -MAKOVICE-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1748" name="AutoShape 4" descr="Seminární práce ZAJÍMAVÁ POMŮCKA -MAKOVICE-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1750" name="Picture 6" descr="JEDOVATÉ ROSTLINKY :O) - Mák set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924944"/>
            <a:ext cx="3048000" cy="2286001"/>
          </a:xfrm>
          <a:prstGeom prst="rect">
            <a:avLst/>
          </a:prstGeom>
          <a:noFill/>
        </p:spPr>
      </p:pic>
      <p:pic>
        <p:nvPicPr>
          <p:cNvPr id="31752" name="Picture 8" descr="Len set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88840"/>
            <a:ext cx="3157634" cy="4213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uché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š</a:t>
            </a:r>
            <a:r>
              <a:rPr lang="cs-CZ" b="1" smtClean="0"/>
              <a:t>ešule</a:t>
            </a:r>
            <a:r>
              <a:rPr lang="cs-CZ" smtClean="0"/>
              <a:t> (horčice, řepka)</a:t>
            </a:r>
            <a:endParaRPr lang="cs-CZ" b="1"/>
          </a:p>
        </p:txBody>
      </p:sp>
      <p:pic>
        <p:nvPicPr>
          <p:cNvPr id="32772" name="Picture 4" descr="Brassica napus subsp. napus | brukev řepka olejka :: BOTANICKÁ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40968"/>
            <a:ext cx="3792445" cy="2518421"/>
          </a:xfrm>
          <a:prstGeom prst="rect">
            <a:avLst/>
          </a:prstGeom>
          <a:noFill/>
        </p:spPr>
      </p:pic>
      <p:pic>
        <p:nvPicPr>
          <p:cNvPr id="32774" name="Picture 6" descr="SINAPIS ALBA L. – hořčice setá / horčica biela | BOTANY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348880"/>
            <a:ext cx="3531758" cy="319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uché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cs-CZ" b="1"/>
              <a:t>n</a:t>
            </a:r>
            <a:r>
              <a:rPr lang="cs-CZ" b="1" smtClean="0"/>
              <a:t>epukavé</a:t>
            </a:r>
          </a:p>
          <a:p>
            <a:r>
              <a:rPr lang="cs-CZ" b="1"/>
              <a:t>n</a:t>
            </a:r>
            <a:r>
              <a:rPr lang="cs-CZ" b="1" smtClean="0"/>
              <a:t>ažka</a:t>
            </a:r>
            <a:r>
              <a:rPr lang="cs-CZ" smtClean="0"/>
              <a:t> (pampeliška, jasan)</a:t>
            </a:r>
          </a:p>
          <a:p>
            <a:endParaRPr lang="cs-CZ" b="1"/>
          </a:p>
        </p:txBody>
      </p:sp>
      <p:pic>
        <p:nvPicPr>
          <p:cNvPr id="33794" name="Picture 2" descr="Místo pro život - didaktický portál | Pampeliš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140968"/>
            <a:ext cx="3657054" cy="2125663"/>
          </a:xfrm>
          <a:prstGeom prst="rect">
            <a:avLst/>
          </a:prstGeom>
          <a:noFill/>
        </p:spPr>
      </p:pic>
      <p:pic>
        <p:nvPicPr>
          <p:cNvPr id="33796" name="Picture 4" descr="Jasan úzkolistý – Wikipedi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6312" y="3212976"/>
            <a:ext cx="3065404" cy="20482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uché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o</a:t>
            </a:r>
            <a:r>
              <a:rPr lang="cs-CZ" b="1" smtClean="0"/>
              <a:t>bilka</a:t>
            </a:r>
            <a:r>
              <a:rPr lang="cs-CZ" smtClean="0"/>
              <a:t> (trávy)</a:t>
            </a:r>
            <a:endParaRPr lang="cs-CZ" b="1"/>
          </a:p>
        </p:txBody>
      </p:sp>
      <p:pic>
        <p:nvPicPr>
          <p:cNvPr id="34818" name="Picture 2" descr="pšenice naduřelá | Triticum turgidum :: BOTANICKÁ FOTOGALER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284984"/>
            <a:ext cx="3057525" cy="3276601"/>
          </a:xfrm>
          <a:prstGeom prst="rect">
            <a:avLst/>
          </a:prstGeom>
          <a:noFill/>
        </p:spPr>
      </p:pic>
      <p:pic>
        <p:nvPicPr>
          <p:cNvPr id="34820" name="Picture 4" descr="KUKUŘ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284984"/>
            <a:ext cx="4317796" cy="32360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uché plody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o</a:t>
            </a:r>
            <a:r>
              <a:rPr lang="cs-CZ" b="1" smtClean="0"/>
              <a:t>říšek</a:t>
            </a:r>
            <a:r>
              <a:rPr lang="cs-CZ" smtClean="0"/>
              <a:t> (lípa, líska)</a:t>
            </a:r>
            <a:endParaRPr lang="cs-CZ" b="1"/>
          </a:p>
        </p:txBody>
      </p:sp>
      <p:pic>
        <p:nvPicPr>
          <p:cNvPr id="35842" name="Picture 2" descr="51. Lípa srdčitá (Tilia cordata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92896"/>
            <a:ext cx="2448272" cy="3396579"/>
          </a:xfrm>
          <a:prstGeom prst="rect">
            <a:avLst/>
          </a:prstGeom>
          <a:noFill/>
        </p:spPr>
      </p:pic>
      <p:pic>
        <p:nvPicPr>
          <p:cNvPr id="35844" name="Picture 4" descr="Líska obecná (Corylus avellana) - lískové oříšky | nasevyziva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852936"/>
            <a:ext cx="3725890" cy="3096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ouplodí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z</a:t>
            </a:r>
            <a:r>
              <a:rPr lang="cs-CZ" smtClean="0"/>
              <a:t> jednoho květu více plodů</a:t>
            </a:r>
          </a:p>
          <a:p>
            <a:pPr lvl="1"/>
            <a:r>
              <a:rPr lang="cs-CZ"/>
              <a:t>s</a:t>
            </a:r>
            <a:r>
              <a:rPr lang="cs-CZ" smtClean="0"/>
              <a:t>ouplodí nažek </a:t>
            </a:r>
            <a:r>
              <a:rPr lang="cs-CZ" smtClean="0">
                <a:sym typeface="Wingdings" pitchFamily="2" charset="2"/>
              </a:rPr>
              <a:t> jahodník</a:t>
            </a:r>
          </a:p>
          <a:p>
            <a:pPr lvl="1"/>
            <a:r>
              <a:rPr lang="cs-CZ">
                <a:sym typeface="Wingdings" pitchFamily="2" charset="2"/>
              </a:rPr>
              <a:t>s</a:t>
            </a:r>
            <a:r>
              <a:rPr lang="cs-CZ" smtClean="0">
                <a:sym typeface="Wingdings" pitchFamily="2" charset="2"/>
              </a:rPr>
              <a:t>ouplodí peckoviček  ostružiník</a:t>
            </a:r>
            <a:endParaRPr lang="cs-CZ"/>
          </a:p>
        </p:txBody>
      </p:sp>
      <p:pic>
        <p:nvPicPr>
          <p:cNvPr id="36866" name="Picture 2" descr="Jahoda | Produkty | Matto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0968"/>
            <a:ext cx="5124450" cy="3086101"/>
          </a:xfrm>
          <a:prstGeom prst="rect">
            <a:avLst/>
          </a:prstGeom>
          <a:noFill/>
        </p:spPr>
      </p:pic>
      <p:pic>
        <p:nvPicPr>
          <p:cNvPr id="36868" name="Picture 4" descr="Ostružiník křovitý – Abecedazahrady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645024"/>
            <a:ext cx="4373859" cy="2186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</a:t>
            </a:r>
            <a:r>
              <a:rPr lang="cs-CZ" smtClean="0"/>
              <a:t>lodenství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k</a:t>
            </a:r>
            <a:r>
              <a:rPr lang="cs-CZ" smtClean="0"/>
              <a:t>věty v květenství </a:t>
            </a:r>
            <a:r>
              <a:rPr lang="cs-CZ" smtClean="0">
                <a:sym typeface="Wingdings" pitchFamily="2" charset="2"/>
              </a:rPr>
              <a:t> přeměnou vzniká soubor plodů </a:t>
            </a:r>
          </a:p>
          <a:p>
            <a:pPr lvl="1"/>
            <a:r>
              <a:rPr lang="cs-CZ">
                <a:sym typeface="Wingdings" pitchFamily="2" charset="2"/>
              </a:rPr>
              <a:t>p</a:t>
            </a:r>
            <a:r>
              <a:rPr lang="cs-CZ" smtClean="0">
                <a:sym typeface="Wingdings" pitchFamily="2" charset="2"/>
              </a:rPr>
              <a:t>lodenství révy vinné</a:t>
            </a:r>
            <a:endParaRPr lang="cs-CZ"/>
          </a:p>
        </p:txBody>
      </p:sp>
      <p:pic>
        <p:nvPicPr>
          <p:cNvPr id="37890" name="Picture 2" descr="Pěstování vinné révy na zahradě | Česká zahrád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938" y="3501008"/>
            <a:ext cx="5929868" cy="3356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r</a:t>
            </a:r>
            <a:r>
              <a:rPr lang="cs-CZ" smtClean="0"/>
              <a:t>ozšiřování plodů a semen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s</a:t>
            </a:r>
            <a:r>
              <a:rPr lang="cs-CZ" smtClean="0"/>
              <a:t>emena mají svá vlastní „zařízení“</a:t>
            </a:r>
          </a:p>
          <a:p>
            <a:pPr lvl="1"/>
            <a:r>
              <a:rPr lang="cs-CZ"/>
              <a:t>k</a:t>
            </a:r>
            <a:r>
              <a:rPr lang="cs-CZ" smtClean="0"/>
              <a:t>řídla</a:t>
            </a:r>
          </a:p>
          <a:p>
            <a:pPr lvl="1"/>
            <a:r>
              <a:rPr lang="cs-CZ"/>
              <a:t>c</a:t>
            </a:r>
            <a:r>
              <a:rPr lang="cs-CZ" smtClean="0"/>
              <a:t>hmýr</a:t>
            </a:r>
          </a:p>
          <a:p>
            <a:pPr lvl="1"/>
            <a:r>
              <a:rPr lang="cs-CZ"/>
              <a:t>h</a:t>
            </a:r>
            <a:r>
              <a:rPr lang="cs-CZ" smtClean="0"/>
              <a:t>áčky</a:t>
            </a:r>
          </a:p>
          <a:p>
            <a:pPr lvl="1"/>
            <a:r>
              <a:rPr lang="cs-CZ"/>
              <a:t>l</a:t>
            </a:r>
            <a:r>
              <a:rPr lang="cs-CZ" smtClean="0"/>
              <a:t>epkavé výrustky</a:t>
            </a:r>
            <a:endParaRPr lang="cs-CZ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rozšiřování plodů a semen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v</a:t>
            </a:r>
            <a:r>
              <a:rPr lang="cs-CZ" smtClean="0"/>
              <a:t>ětrem</a:t>
            </a:r>
          </a:p>
          <a:p>
            <a:pPr lvl="1"/>
            <a:r>
              <a:rPr lang="cs-CZ"/>
              <a:t>o</a:t>
            </a:r>
            <a:r>
              <a:rPr lang="cs-CZ" smtClean="0"/>
              <a:t>chmýřené plody (pampeliška)</a:t>
            </a:r>
          </a:p>
          <a:p>
            <a:pPr lvl="1"/>
            <a:r>
              <a:rPr lang="cs-CZ"/>
              <a:t>b</a:t>
            </a:r>
            <a:r>
              <a:rPr lang="cs-CZ" smtClean="0"/>
              <a:t>lanitá křídla (javor)</a:t>
            </a:r>
          </a:p>
          <a:p>
            <a:pPr lvl="1"/>
            <a:r>
              <a:rPr lang="cs-CZ"/>
              <a:t>o</a:t>
            </a:r>
            <a:r>
              <a:rPr lang="cs-CZ" smtClean="0"/>
              <a:t>chmýřená semena (vrba)</a:t>
            </a:r>
            <a:endParaRPr lang="cs-CZ"/>
          </a:p>
        </p:txBody>
      </p:sp>
      <p:pic>
        <p:nvPicPr>
          <p:cNvPr id="46082" name="Picture 2" descr="Smetanka (pampeliška) lékařská - Taraxacum officinale - PŘÍRODA.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196752"/>
            <a:ext cx="1856964" cy="2474194"/>
          </a:xfrm>
          <a:prstGeom prst="rect">
            <a:avLst/>
          </a:prstGeom>
          <a:noFill/>
        </p:spPr>
      </p:pic>
      <p:pic>
        <p:nvPicPr>
          <p:cNvPr id="46084" name="Picture 4" descr="Javor už zabil desítky koní. Polykají plody stromu, které obsahují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750" y="4149080"/>
            <a:ext cx="2539482" cy="1656184"/>
          </a:xfrm>
          <a:prstGeom prst="rect">
            <a:avLst/>
          </a:prstGeom>
          <a:noFill/>
        </p:spPr>
      </p:pic>
      <p:pic>
        <p:nvPicPr>
          <p:cNvPr id="46086" name="Picture 6" descr="SALIX PENTANDRA L. – vrba pětimužná / vŕba päťtyčinková | BOTANY.cz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3861048"/>
            <a:ext cx="2957041" cy="22151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rozšiřování plodů a semen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v</a:t>
            </a:r>
            <a:r>
              <a:rPr lang="cs-CZ" smtClean="0"/>
              <a:t>odou</a:t>
            </a:r>
          </a:p>
          <a:p>
            <a:pPr lvl="1"/>
            <a:r>
              <a:rPr lang="cs-CZ"/>
              <a:t>o</a:t>
            </a:r>
            <a:r>
              <a:rPr lang="cs-CZ" smtClean="0"/>
              <a:t>bvykle vodní rostliny (blatouch, leknín)</a:t>
            </a:r>
            <a:endParaRPr lang="cs-CZ"/>
          </a:p>
        </p:txBody>
      </p:sp>
      <p:pic>
        <p:nvPicPr>
          <p:cNvPr id="45058" name="Picture 2" descr="Soubor:Nymphaea alba fruit kz1.jpg – Wikiped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212976"/>
            <a:ext cx="2190750" cy="2286001"/>
          </a:xfrm>
          <a:prstGeom prst="rect">
            <a:avLst/>
          </a:prstGeom>
          <a:noFill/>
        </p:spPr>
      </p:pic>
      <p:pic>
        <p:nvPicPr>
          <p:cNvPr id="45060" name="Picture 4" descr="Caltha palustris – blatouch bahenní | Pladias: Databáze české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3080866" cy="3033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mtClean="0"/>
              <a:t>specializované</a:t>
            </a:r>
            <a:r>
              <a:rPr lang="cs-CZ" smtClean="0"/>
              <a:t> rozšiřování plodů a semen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t</a:t>
            </a:r>
            <a:r>
              <a:rPr lang="cs-CZ" smtClean="0"/>
              <a:t>rus ptáků (bez černý)</a:t>
            </a:r>
          </a:p>
          <a:p>
            <a:r>
              <a:rPr lang="cs-CZ"/>
              <a:t>s</a:t>
            </a:r>
            <a:r>
              <a:rPr lang="cs-CZ" smtClean="0"/>
              <a:t>rst savců (Lopuch plstnatý)</a:t>
            </a:r>
          </a:p>
          <a:p>
            <a:r>
              <a:rPr lang="cs-CZ"/>
              <a:t>z</a:t>
            </a:r>
            <a:r>
              <a:rPr lang="cs-CZ" smtClean="0"/>
              <a:t>ásoby savců na zimu ( veverka </a:t>
            </a:r>
            <a:r>
              <a:rPr lang="cs-CZ" smtClean="0">
                <a:sym typeface="Wingdings" pitchFamily="2" charset="2"/>
              </a:rPr>
              <a:t> lískové oříšky)</a:t>
            </a:r>
            <a:endParaRPr lang="cs-CZ"/>
          </a:p>
        </p:txBody>
      </p:sp>
      <p:sp>
        <p:nvSpPr>
          <p:cNvPr id="44034" name="AutoShape 2" descr="Brevné plody dřevin - Bez černý | Botanická zahrada Výstaviště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4036" name="AutoShape 4" descr="Brevné plody dřevin - Bez černý | Botanická zahrada Výstaviště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4038" name="Picture 6" descr="Brevné plody dřevin - Bez černý | Botanická zahrada Výstaviště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61047"/>
            <a:ext cx="3048273" cy="2500537"/>
          </a:xfrm>
          <a:prstGeom prst="rect">
            <a:avLst/>
          </a:prstGeom>
          <a:noFill/>
        </p:spPr>
      </p:pic>
      <p:pic>
        <p:nvPicPr>
          <p:cNvPr id="44040" name="Picture 8" descr="Arctium tomentosum | Garten.c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861048"/>
            <a:ext cx="3361283" cy="2510120"/>
          </a:xfrm>
          <a:prstGeom prst="rect">
            <a:avLst/>
          </a:prstGeom>
          <a:noFill/>
        </p:spPr>
      </p:pic>
      <p:pic>
        <p:nvPicPr>
          <p:cNvPr id="44042" name="Picture 10" descr="Oříšek – Wikipedi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3861048"/>
            <a:ext cx="2466832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</a:t>
            </a:r>
            <a:r>
              <a:rPr lang="cs-CZ" smtClean="0"/>
              <a:t>ohyby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p</a:t>
            </a:r>
            <a:r>
              <a:rPr lang="cs-CZ" b="1" smtClean="0"/>
              <a:t>asivní</a:t>
            </a:r>
            <a:endParaRPr lang="cs-CZ" smtClean="0"/>
          </a:p>
          <a:p>
            <a:pPr lvl="1"/>
            <a:r>
              <a:rPr lang="cs-CZ"/>
              <a:t>n</a:t>
            </a:r>
            <a:r>
              <a:rPr lang="cs-CZ" smtClean="0"/>
              <a:t>evychází z rostliny samotné (větrem, vodou apod.)</a:t>
            </a:r>
          </a:p>
          <a:p>
            <a:pPr lvl="1"/>
            <a:r>
              <a:rPr lang="cs-CZ"/>
              <a:t>p</a:t>
            </a:r>
            <a:r>
              <a:rPr lang="cs-CZ" smtClean="0"/>
              <a:t>ohyb semen</a:t>
            </a:r>
          </a:p>
          <a:p>
            <a:r>
              <a:rPr lang="cs-CZ" b="1"/>
              <a:t>a</a:t>
            </a:r>
            <a:r>
              <a:rPr lang="cs-CZ" b="1" smtClean="0"/>
              <a:t>ktivní</a:t>
            </a:r>
            <a:endParaRPr lang="cs-CZ" smtClean="0"/>
          </a:p>
          <a:p>
            <a:pPr lvl="1"/>
            <a:r>
              <a:rPr lang="cs-CZ"/>
              <a:t>v</a:t>
            </a:r>
            <a:r>
              <a:rPr lang="cs-CZ" smtClean="0"/>
              <a:t>ychází z rostliny samotné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</a:t>
            </a:r>
            <a:r>
              <a:rPr lang="cs-CZ" smtClean="0"/>
              <a:t>ybrané pohyby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s</a:t>
            </a:r>
            <a:r>
              <a:rPr lang="cs-CZ" b="1" smtClean="0"/>
              <a:t>metánka lekářská</a:t>
            </a:r>
          </a:p>
          <a:p>
            <a:pPr lvl="1"/>
            <a:r>
              <a:rPr lang="cs-CZ"/>
              <a:t>s</a:t>
            </a:r>
            <a:r>
              <a:rPr lang="cs-CZ" smtClean="0"/>
              <a:t>třídání den/noc </a:t>
            </a:r>
            <a:r>
              <a:rPr lang="cs-CZ" smtClean="0">
                <a:sym typeface="Wingdings" pitchFamily="2" charset="2"/>
              </a:rPr>
              <a:t> uzavírání/otevírání květu</a:t>
            </a:r>
          </a:p>
          <a:p>
            <a:pPr lvl="1"/>
            <a:endParaRPr lang="cs-CZ"/>
          </a:p>
        </p:txBody>
      </p:sp>
      <p:pic>
        <p:nvPicPr>
          <p:cNvPr id="41986" name="Picture 2" descr="Pampeliška - Smetanka lékařská » na křídlech Andělů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852936"/>
            <a:ext cx="2664296" cy="3556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vybrané pohyby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/>
              <a:t>p</a:t>
            </a:r>
            <a:r>
              <a:rPr lang="cs-CZ" b="1" smtClean="0"/>
              <a:t>opínavé rostliny </a:t>
            </a:r>
            <a:r>
              <a:rPr lang="cs-CZ" smtClean="0"/>
              <a:t>(fazol, chmel)</a:t>
            </a:r>
          </a:p>
          <a:p>
            <a:pPr lvl="1"/>
            <a:r>
              <a:rPr lang="cs-CZ"/>
              <a:t>o</a:t>
            </a:r>
            <a:r>
              <a:rPr lang="cs-CZ" smtClean="0"/>
              <a:t>víjení kolem opory</a:t>
            </a:r>
            <a:endParaRPr lang="cs-CZ"/>
          </a:p>
        </p:txBody>
      </p:sp>
      <p:pic>
        <p:nvPicPr>
          <p:cNvPr id="40964" name="Picture 4" descr="Fazol šarlatový – kytka nebo zelenina? - Zahradacentr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573016"/>
            <a:ext cx="3618086" cy="2413745"/>
          </a:xfrm>
          <a:prstGeom prst="rect">
            <a:avLst/>
          </a:prstGeom>
          <a:noFill/>
        </p:spPr>
      </p:pic>
      <p:pic>
        <p:nvPicPr>
          <p:cNvPr id="40966" name="Picture 6" descr="Fotogalerie: Stekník na Žateck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501008"/>
            <a:ext cx="3739178" cy="24912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vybrané pohyby rostlin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kořen roste vždy do středu Země</a:t>
            </a:r>
          </a:p>
          <a:p>
            <a:pPr>
              <a:buNone/>
            </a:pPr>
            <a:endParaRPr lang="cs-CZ"/>
          </a:p>
          <a:p>
            <a:r>
              <a:rPr lang="cs-CZ"/>
              <a:t>v</a:t>
            </a:r>
            <a:r>
              <a:rPr lang="cs-CZ" smtClean="0"/>
              <a:t>zrostlý vrchol za světlem a kolmo ke gravitační síle</a:t>
            </a:r>
          </a:p>
          <a:p>
            <a:endParaRPr lang="cs-CZ"/>
          </a:p>
          <a:p>
            <a:endParaRPr lang="cs-CZ"/>
          </a:p>
        </p:txBody>
      </p:sp>
      <p:pic>
        <p:nvPicPr>
          <p:cNvPr id="39938" name="Picture 2" descr="Was ist Geotropismus oder Gravitropismus? | Thpanorama - Heute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717032"/>
            <a:ext cx="4305300" cy="2771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486</Words>
  <Application>Microsoft Office PowerPoint</Application>
  <PresentationFormat>Předvádění na obrazovce (4:3)</PresentationFormat>
  <Paragraphs>111</Paragraphs>
  <Slides>33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4" baseType="lpstr">
      <vt:lpstr>Motiv sady Office</vt:lpstr>
      <vt:lpstr>Rozmnožování rostlin</vt:lpstr>
      <vt:lpstr>vegetativní x generativní rozmnožování</vt:lpstr>
      <vt:lpstr>vegetativní rozmnožování rostlin</vt:lpstr>
      <vt:lpstr>vegetativní rozmnožování rostlin</vt:lpstr>
      <vt:lpstr>speciální typy vegetativního rozmnožování využívané při množení rostlin</vt:lpstr>
      <vt:lpstr>speciální typy vegetativního rozmnožování využívané při množení rostlin</vt:lpstr>
      <vt:lpstr>speciální typy vegetativního rozmnožování využívané při množení rostlin</vt:lpstr>
      <vt:lpstr>Generativní (pohlavní) rozmnožování</vt:lpstr>
      <vt:lpstr>opylení</vt:lpstr>
      <vt:lpstr>Snímek 10</vt:lpstr>
      <vt:lpstr>oplození</vt:lpstr>
      <vt:lpstr>stavba semene</vt:lpstr>
      <vt:lpstr>plody rostlin</vt:lpstr>
      <vt:lpstr>dužnaté plody</vt:lpstr>
      <vt:lpstr>dužnaté plody</vt:lpstr>
      <vt:lpstr>dužnaté plody</vt:lpstr>
      <vt:lpstr>suché plody</vt:lpstr>
      <vt:lpstr>suché plody</vt:lpstr>
      <vt:lpstr>suché plody</vt:lpstr>
      <vt:lpstr>suché plody</vt:lpstr>
      <vt:lpstr>suché plody</vt:lpstr>
      <vt:lpstr>suché plody</vt:lpstr>
      <vt:lpstr>suché plody</vt:lpstr>
      <vt:lpstr>souplodí</vt:lpstr>
      <vt:lpstr>plodenství</vt:lpstr>
      <vt:lpstr>rozšiřování plodů a semen</vt:lpstr>
      <vt:lpstr>rozšiřování plodů a semen</vt:lpstr>
      <vt:lpstr>rozšiřování plodů a semen</vt:lpstr>
      <vt:lpstr>specializované rozšiřování plodů a semen</vt:lpstr>
      <vt:lpstr>pohyby rostlin</vt:lpstr>
      <vt:lpstr>vybrané pohyby rostlin</vt:lpstr>
      <vt:lpstr>vybrané pohyby rostlin</vt:lpstr>
      <vt:lpstr>vybrané pohyby rostlin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Rozmnožování rostlin</dc:title>
  <dc:creator>Michal Dáňa</dc:creator>
  <cp:lastModifiedBy>Michal Dáňa</cp:lastModifiedBy>
  <cp:revision>4</cp:revision>
  <dcterms:created xsi:type="dcterms:W3CDTF">2020-05-11T14:23:56Z</dcterms:created>
  <dcterms:modified xsi:type="dcterms:W3CDTF">2020-05-11T16:23:10Z</dcterms:modified>
</cp:coreProperties>
</file>