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3720B4-06CD-4499-A8A2-257FF78EF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0A82FB-12DC-452D-BFC3-4F868A2574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908120-D09F-4761-B87D-132EE827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E34948-86FE-4493-AD3D-E856C981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D07D25-2680-4DD2-B988-AFBC79B1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95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A56104-1CF2-413B-A97C-ECE8C237E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555996-573A-4DEA-BDF6-E01D0CB41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311CFD-4F56-4230-9E17-1F1BEFFD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8C1BEF-01F5-427D-910A-61780235F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9A01D4-442E-40AC-B650-117F451E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294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313FA0-2818-447E-926D-9F33B164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87F065-48F1-467C-998E-6EBD29760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89AE4A-BF20-46DB-8435-64FCFC3E2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99B1C3-D9F3-4204-A4BE-A2C4B1C1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A82C93F-9B4F-4AA0-A39F-F3EB35C8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14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290F2C-EF0D-4E64-BCB8-895BC96CA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D85603-69BF-4800-A6B8-20637381A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8DDE028-3210-413F-A9D9-0E28F1F56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38B896-2E5B-42EA-825E-9A75FB034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9334209-3CD2-47A6-8925-DACE6F01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DFD0725-59F1-4609-ABD1-D01656D1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501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A85982-A211-4A03-9B61-B5CC9E10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D22D478-8B2C-46E6-8CC2-81087A386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7E453E4-13B6-43AA-8356-6987E6A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84E3ADE-A627-4533-8B4C-DC9C3AA39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BAB8B3B-5BBB-4933-979F-C71CA668C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EBA650D-EB8D-4D2E-9DD4-672AEF1B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AA8D2E8-7603-40EF-B75F-1ADAA9A3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3D353CB-31BB-4E56-8458-2625B1215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54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6FCDCA-10D1-42A2-9A0B-6F988F38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B684D3D-5AF4-4A79-8FD0-BB25261F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A8B9E2-027C-45C0-A22D-03EF60699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0D8309A-DDBC-45BD-B332-93CF7238E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71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EA1402-8996-4997-A4E9-12D4BA12C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C923F90-54E7-4FD8-8920-16B1A92B1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556B27-1B1C-41E1-8976-44B8C007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133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819DC0-3006-4180-AEC2-F223CC98A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2375C3-4F7F-497C-9BB6-4566FD8F3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8A1B3C5-3753-4FEC-A888-75911C3C0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A00331-8E0E-459E-BCF0-196848C5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0E5D3A-27DD-456B-B397-8D3D221B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E206CA3-CC5D-4B9A-A227-3ECFD240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347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61DD22-5893-413D-B014-FA990B7F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C0996AD-6EF1-4036-BC23-59EF609BF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8EC66D0-3917-40FF-BDBF-B8811C2E5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FA68EEA-7C07-43CD-A72E-75B5122C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96C9CE-6FF9-4BD0-B32A-702316FFD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9CB913-BB08-4E4C-AE4C-D4DFDC4AF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22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6B148B-832A-4F9A-8049-91C162AD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5C9341E-8CE7-45B3-8E10-67C279B77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763177-4F79-4517-A957-930C750C4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F9A3FC-7B49-42D9-AEC7-0E397C115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7B29CA-1361-49DA-9B30-7ABEFA0DC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19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3F997E0-3CA6-4CD7-81D1-EF869F505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F222DA-79E6-4EDB-A012-1EC6F42E0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0ADFE92-6552-405A-9006-AF6E05B3F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599EC5-669C-4371-8205-CEFE79E5B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44A601-0417-4539-993E-C9B35EDD8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439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0ABDF32-C3FC-48CF-8F59-37E81874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863D7C1-1110-404D-9915-29015EB6A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31470C3-6872-4C29-888F-5FE222D28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C7579-320A-4B48-8F24-7504003CCF3E}" type="datetimeFigureOut">
              <a:rPr lang="cs-CZ" smtClean="0"/>
              <a:t>23.04.2019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4C9ABA2-4696-49B0-85CB-7BD6DF3D4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7C4A32-DD07-49FB-A2A8-BE78DBC4E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09E9D-DD05-48E6-B70E-3995FE8E6A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536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E55A0C-AB69-46C5-B4DC-8804E4F7B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96" y="4571216"/>
            <a:ext cx="10906008" cy="1115415"/>
          </a:xfrm>
        </p:spPr>
        <p:txBody>
          <a:bodyPr>
            <a:normAutofit/>
          </a:bodyPr>
          <a:lstStyle/>
          <a:p>
            <a:r>
              <a:rPr lang="cs-CZ"/>
              <a:t>krytosemenné rostliny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18EA98-6EF3-4593-8E48-A45C4CC74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996" y="5859140"/>
            <a:ext cx="10906008" cy="497210"/>
          </a:xfrm>
        </p:spPr>
        <p:txBody>
          <a:bodyPr>
            <a:normAutofit/>
          </a:bodyPr>
          <a:lstStyle/>
          <a:p>
            <a:r>
              <a:rPr lang="cs-CZ" sz="1000"/>
              <a:t>Michal Dáňa</a:t>
            </a:r>
          </a:p>
          <a:p>
            <a:r>
              <a:rPr lang="cs-CZ" sz="1000"/>
              <a:t>ZŠ Holýšov</a:t>
            </a:r>
          </a:p>
        </p:txBody>
      </p:sp>
      <p:pic>
        <p:nvPicPr>
          <p:cNvPr id="10244" name="Picture 4" descr="VÃ½sledek obrÃ¡zku pro oÅech">
            <a:extLst>
              <a:ext uri="{FF2B5EF4-FFF2-40B4-BE49-F238E27FC236}">
                <a16:creationId xmlns:a16="http://schemas.microsoft.com/office/drawing/2014/main" id="{316A4EA9-9829-48F8-AEC5-6F1201927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" r="28935" b="2"/>
          <a:stretch/>
        </p:blipFill>
        <p:spPr bwMode="auto">
          <a:xfrm>
            <a:off x="321628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VÃ½sledek obrÃ¡zku pro Å¾alud">
            <a:extLst>
              <a:ext uri="{FF2B5EF4-FFF2-40B4-BE49-F238E27FC236}">
                <a16:creationId xmlns:a16="http://schemas.microsoft.com/office/drawing/2014/main" id="{BBB46A1C-C137-4452-82DE-12EB0D63E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4" r="-2" b="18412"/>
          <a:stretch/>
        </p:blipFill>
        <p:spPr bwMode="auto">
          <a:xfrm>
            <a:off x="4198385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VÃ½sledek obrÃ¡zku pro naÅ¾ka">
            <a:extLst>
              <a:ext uri="{FF2B5EF4-FFF2-40B4-BE49-F238E27FC236}">
                <a16:creationId xmlns:a16="http://schemas.microsoft.com/office/drawing/2014/main" id="{079D09C9-D42F-431E-B54F-5725B021B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97" b="-2"/>
          <a:stretch/>
        </p:blipFill>
        <p:spPr bwMode="auto">
          <a:xfrm>
            <a:off x="8075142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7E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90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Ã½sledek obrÃ¡zku pro dub letnÃ­">
            <a:extLst>
              <a:ext uri="{FF2B5EF4-FFF2-40B4-BE49-F238E27FC236}">
                <a16:creationId xmlns:a16="http://schemas.microsoft.com/office/drawing/2014/main" id="{E76B5063-9E54-4C20-8FA5-56F8EDB20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" r="16692" b="-3"/>
          <a:stretch/>
        </p:blipFill>
        <p:spPr bwMode="auto">
          <a:xfrm>
            <a:off x="5491133" y="286529"/>
            <a:ext cx="2275744" cy="2275744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Ã½sledek obrÃ¡zku pro kvÄt">
            <a:extLst>
              <a:ext uri="{FF2B5EF4-FFF2-40B4-BE49-F238E27FC236}">
                <a16:creationId xmlns:a16="http://schemas.microsoft.com/office/drawing/2014/main" id="{4CDC5293-132C-42A3-8442-EEF35A998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r="15650" b="1"/>
          <a:stretch/>
        </p:blipFill>
        <p:spPr bwMode="auto">
          <a:xfrm>
            <a:off x="5734231" y="2527224"/>
            <a:ext cx="3316388" cy="3316386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Ã½sledek obrÃ¡zku pro orsej jarnÃ­">
            <a:extLst>
              <a:ext uri="{FF2B5EF4-FFF2-40B4-BE49-F238E27FC236}">
                <a16:creationId xmlns:a16="http://schemas.microsoft.com/office/drawing/2014/main" id="{616CCFAB-F1BE-4064-999B-64C9BF1EF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7" r="3163" b="-2"/>
          <a:stretch/>
        </p:blipFill>
        <p:spPr bwMode="auto">
          <a:xfrm>
            <a:off x="7786846" y="1"/>
            <a:ext cx="4405154" cy="3776782"/>
          </a:xfrm>
          <a:custGeom>
            <a:avLst/>
            <a:gdLst>
              <a:gd name="connsiteX0" fmla="*/ 279221 w 4405154"/>
              <a:gd name="connsiteY0" fmla="*/ 0 h 3776782"/>
              <a:gd name="connsiteX1" fmla="*/ 4405154 w 4405154"/>
              <a:gd name="connsiteY1" fmla="*/ 0 h 3776782"/>
              <a:gd name="connsiteX2" fmla="*/ 4405154 w 4405154"/>
              <a:gd name="connsiteY2" fmla="*/ 3055054 h 3776782"/>
              <a:gd name="connsiteX3" fmla="*/ 4266200 w 4405154"/>
              <a:gd name="connsiteY3" fmla="*/ 3181344 h 3776782"/>
              <a:gd name="connsiteX4" fmla="*/ 2607554 w 4405154"/>
              <a:gd name="connsiteY4" fmla="*/ 3776782 h 3776782"/>
              <a:gd name="connsiteX5" fmla="*/ 0 w 4405154"/>
              <a:gd name="connsiteY5" fmla="*/ 1169228 h 3776782"/>
              <a:gd name="connsiteX6" fmla="*/ 204915 w 4405154"/>
              <a:gd name="connsiteY6" fmla="*/ 154250 h 377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154" h="3776782">
                <a:moveTo>
                  <a:pt x="279221" y="0"/>
                </a:moveTo>
                <a:lnTo>
                  <a:pt x="4405154" y="0"/>
                </a:lnTo>
                <a:lnTo>
                  <a:pt x="4405154" y="3055054"/>
                </a:lnTo>
                <a:lnTo>
                  <a:pt x="4266200" y="3181344"/>
                </a:lnTo>
                <a:cubicBezTo>
                  <a:pt x="3815461" y="3553326"/>
                  <a:pt x="3237603" y="3776782"/>
                  <a:pt x="2607554" y="3776782"/>
                </a:cubicBezTo>
                <a:cubicBezTo>
                  <a:pt x="1167442" y="3776782"/>
                  <a:pt x="0" y="2609341"/>
                  <a:pt x="0" y="1169228"/>
                </a:cubicBezTo>
                <a:cubicBezTo>
                  <a:pt x="0" y="809200"/>
                  <a:pt x="72965" y="466214"/>
                  <a:pt x="204915" y="15425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Ã½sledek obrÃ¡zku pro jahoda Å¡lahoun">
            <a:extLst>
              <a:ext uri="{FF2B5EF4-FFF2-40B4-BE49-F238E27FC236}">
                <a16:creationId xmlns:a16="http://schemas.microsoft.com/office/drawing/2014/main" id="{6E3C2CD6-2E39-4941-912D-2353EF6BE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6" r="189"/>
          <a:stretch/>
        </p:blipFill>
        <p:spPr bwMode="auto">
          <a:xfrm>
            <a:off x="8738478" y="3917271"/>
            <a:ext cx="3453522" cy="2950205"/>
          </a:xfrm>
          <a:custGeom>
            <a:avLst/>
            <a:gdLst>
              <a:gd name="connsiteX0" fmla="*/ 1901420 w 3453522"/>
              <a:gd name="connsiteY0" fmla="*/ 0 h 2950205"/>
              <a:gd name="connsiteX1" fmla="*/ 3368648 w 3453522"/>
              <a:gd name="connsiteY1" fmla="*/ 691940 h 2950205"/>
              <a:gd name="connsiteX2" fmla="*/ 3453522 w 3453522"/>
              <a:gd name="connsiteY2" fmla="*/ 805440 h 2950205"/>
              <a:gd name="connsiteX3" fmla="*/ 3453522 w 3453522"/>
              <a:gd name="connsiteY3" fmla="*/ 2950205 h 2950205"/>
              <a:gd name="connsiteX4" fmla="*/ 316036 w 3453522"/>
              <a:gd name="connsiteY4" fmla="*/ 2950205 h 2950205"/>
              <a:gd name="connsiteX5" fmla="*/ 229491 w 3453522"/>
              <a:gd name="connsiteY5" fmla="*/ 2807749 h 2950205"/>
              <a:gd name="connsiteX6" fmla="*/ 0 w 3453522"/>
              <a:gd name="connsiteY6" fmla="*/ 1901419 h 2950205"/>
              <a:gd name="connsiteX7" fmla="*/ 1901420 w 3453522"/>
              <a:gd name="connsiteY7" fmla="*/ 0 h 29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3522" h="2950205">
                <a:moveTo>
                  <a:pt x="1901420" y="0"/>
                </a:moveTo>
                <a:cubicBezTo>
                  <a:pt x="2492116" y="0"/>
                  <a:pt x="3019900" y="269355"/>
                  <a:pt x="3368648" y="691940"/>
                </a:cubicBezTo>
                <a:lnTo>
                  <a:pt x="3453522" y="805440"/>
                </a:lnTo>
                <a:lnTo>
                  <a:pt x="3453522" y="2950205"/>
                </a:lnTo>
                <a:lnTo>
                  <a:pt x="316036" y="2950205"/>
                </a:lnTo>
                <a:lnTo>
                  <a:pt x="229491" y="2807749"/>
                </a:lnTo>
                <a:cubicBezTo>
                  <a:pt x="83134" y="2538330"/>
                  <a:pt x="0" y="2229583"/>
                  <a:pt x="0" y="1901419"/>
                </a:cubicBezTo>
                <a:cubicBezTo>
                  <a:pt x="0" y="851294"/>
                  <a:pt x="851295" y="0"/>
                  <a:pt x="1901420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557749F-B943-4D30-8F08-8AA92F25A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D4DF7EE-0065-4701-8999-17542FB9C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45" y="802955"/>
            <a:ext cx="4283082" cy="1454051"/>
          </a:xfrm>
        </p:spPr>
        <p:txBody>
          <a:bodyPr>
            <a:normAutofit/>
          </a:bodyPr>
          <a:lstStyle/>
          <a:p>
            <a:r>
              <a:rPr lang="cs-CZ" sz="4000">
                <a:solidFill>
                  <a:srgbClr val="000000"/>
                </a:solidFill>
              </a:rPr>
              <a:t>obecná charakteristika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D58A30-81C7-4AC2-B3BC-BF04B87C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32" y="2421682"/>
            <a:ext cx="4282740" cy="3639289"/>
          </a:xfrm>
        </p:spPr>
        <p:txBody>
          <a:bodyPr anchor="ctr">
            <a:normAutofit/>
          </a:bodyPr>
          <a:lstStyle/>
          <a:p>
            <a:r>
              <a:rPr lang="cs-CZ" sz="2400">
                <a:solidFill>
                  <a:srgbClr val="000000"/>
                </a:solidFill>
              </a:rPr>
              <a:t>nejrozšířenější skupina rostlin</a:t>
            </a:r>
          </a:p>
          <a:p>
            <a:pPr lvl="1"/>
            <a:r>
              <a:rPr lang="cs-CZ">
                <a:solidFill>
                  <a:srgbClr val="000000"/>
                </a:solidFill>
              </a:rPr>
              <a:t>většina bylin a dřevin</a:t>
            </a:r>
          </a:p>
          <a:p>
            <a:r>
              <a:rPr lang="cs-CZ" sz="2400">
                <a:solidFill>
                  <a:srgbClr val="000000"/>
                </a:solidFill>
              </a:rPr>
              <a:t>semena krytá v plodech</a:t>
            </a:r>
          </a:p>
          <a:p>
            <a:r>
              <a:rPr lang="cs-CZ" sz="2400">
                <a:solidFill>
                  <a:srgbClr val="000000"/>
                </a:solidFill>
              </a:rPr>
              <a:t>rozmnožování pohlavní i nepohlavní</a:t>
            </a:r>
          </a:p>
        </p:txBody>
      </p:sp>
    </p:spTree>
    <p:extLst>
      <p:ext uri="{BB962C8B-B14F-4D97-AF65-F5344CB8AC3E}">
        <p14:creationId xmlns:p14="http://schemas.microsoft.com/office/powerpoint/2010/main" val="206043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VÃ½sledek obrÃ¡zku pro stavba tÄla rostlin">
            <a:extLst>
              <a:ext uri="{FF2B5EF4-FFF2-40B4-BE49-F238E27FC236}">
                <a16:creationId xmlns:a16="http://schemas.microsoft.com/office/drawing/2014/main" id="{670F2F10-C2EF-41A5-B66E-F4715E02C6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" b="2198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96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466BF9-C2B6-4558-B533-5C7E4EB6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kořen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FE16E8-9FB0-49CE-BE5A-F6E90A49E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podzemní část rostliny</a:t>
            </a:r>
          </a:p>
          <a:p>
            <a:r>
              <a:rPr lang="cs-CZ"/>
              <a:t>funkce:</a:t>
            </a:r>
          </a:p>
          <a:p>
            <a:pPr lvl="1"/>
            <a:r>
              <a:rPr lang="cs-CZ"/>
              <a:t>upevňuje a zakotvuje</a:t>
            </a:r>
          </a:p>
          <a:p>
            <a:pPr lvl="1"/>
            <a:r>
              <a:rPr lang="cs-CZ"/>
              <a:t>čerpá z půdy vodu a minerální látky</a:t>
            </a:r>
          </a:p>
          <a:p>
            <a:pPr lvl="1"/>
            <a:r>
              <a:rPr lang="cs-CZ"/>
              <a:t>uložení zásobních látek (především škrob)</a:t>
            </a:r>
          </a:p>
        </p:txBody>
      </p:sp>
      <p:pic>
        <p:nvPicPr>
          <p:cNvPr id="3074" name="Picture 2" descr="VÃ½sledek obrÃ¡zku pro stavba koÅene">
            <a:extLst>
              <a:ext uri="{FF2B5EF4-FFF2-40B4-BE49-F238E27FC236}">
                <a16:creationId xmlns:a16="http://schemas.microsoft.com/office/drawing/2014/main" id="{63D953FA-FA90-4255-94BD-53E44D480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22" y="365125"/>
            <a:ext cx="4749418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32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Ã½sledek obrÃ¡zku pro stavba koÅene">
            <a:extLst>
              <a:ext uri="{FF2B5EF4-FFF2-40B4-BE49-F238E27FC236}">
                <a16:creationId xmlns:a16="http://schemas.microsoft.com/office/drawing/2014/main" id="{306A0642-1F47-4977-885D-76F567D0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3168" y="643466"/>
            <a:ext cx="6985663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62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595DE55-BEC9-4DDA-90E5-C64A997E4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stavba rostlinného těla</a:t>
            </a:r>
            <a:br>
              <a:rPr lang="en-US" sz="3000">
                <a:solidFill>
                  <a:srgbClr val="FFFFFF"/>
                </a:solidFill>
              </a:rPr>
            </a:br>
            <a:r>
              <a:rPr lang="en-US" sz="3000">
                <a:solidFill>
                  <a:srgbClr val="FFFFFF"/>
                </a:solidFill>
              </a:rPr>
              <a:t>kořen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204066-61B1-4658-85C1-DDACD0051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278" y="1645723"/>
            <a:ext cx="9144000" cy="42000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E7E6E6"/>
                </a:solidFill>
              </a:rPr>
              <a:t>kořenová soustava</a:t>
            </a:r>
            <a:r>
              <a:rPr lang="en-US" sz="2400">
                <a:solidFill>
                  <a:srgbClr val="E7E6E6"/>
                </a:solidFill>
              </a:rPr>
              <a:t> = hlavní kořen + postranní kořeny</a:t>
            </a:r>
            <a:endParaRPr lang="en-US" sz="2400" b="1">
              <a:solidFill>
                <a:srgbClr val="E7E6E6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VÃ½sledek obrÃ¡zku pro hlavnÃ­ koÅen">
            <a:extLst>
              <a:ext uri="{FF2B5EF4-FFF2-40B4-BE49-F238E27FC236}">
                <a16:creationId xmlns:a16="http://schemas.microsoft.com/office/drawing/2014/main" id="{AB512498-581F-4CCC-8E15-39A6F6C84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0453" y="2426818"/>
            <a:ext cx="3138145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SouvisejÃ­cÃ­ obrÃ¡zek">
            <a:extLst>
              <a:ext uri="{FF2B5EF4-FFF2-40B4-BE49-F238E27FC236}">
                <a16:creationId xmlns:a16="http://schemas.microsoft.com/office/drawing/2014/main" id="{B73EFCD6-7CA0-4AB9-997A-21A3DE72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86939" y="2426818"/>
            <a:ext cx="4972185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ouvisejÃ­cÃ­ obrÃ¡zek">
            <a:extLst>
              <a:ext uri="{FF2B5EF4-FFF2-40B4-BE49-F238E27FC236}">
                <a16:creationId xmlns:a16="http://schemas.microsoft.com/office/drawing/2014/main" id="{BF001481-1E76-49C7-9776-CA640C222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778" y="2383546"/>
            <a:ext cx="3827144" cy="410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9FF06D2-E2B7-46BC-ACEC-6AE33C89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stavba rostlinného těla</a:t>
            </a:r>
            <a:br>
              <a:rPr lang="cs-CZ"/>
            </a:br>
            <a:r>
              <a:rPr lang="cs-CZ"/>
              <a:t>kořen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AF3346-A4C7-47C8-98F8-947898380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svazčité kořeny</a:t>
            </a:r>
            <a:endParaRPr lang="cs-CZ"/>
          </a:p>
          <a:p>
            <a:pPr lvl="1"/>
            <a:r>
              <a:rPr lang="cs-CZ"/>
              <a:t>hlavní kořen zaniká, vznikají náhradní kořeny tvořící svazek (trávy, obilí)</a:t>
            </a:r>
          </a:p>
        </p:txBody>
      </p:sp>
      <p:pic>
        <p:nvPicPr>
          <p:cNvPr id="6146" name="Picture 2" descr="VÃ½sledek obrÃ¡zku pro svazÄitÃ© koÅeny">
            <a:extLst>
              <a:ext uri="{FF2B5EF4-FFF2-40B4-BE49-F238E27FC236}">
                <a16:creationId xmlns:a16="http://schemas.microsoft.com/office/drawing/2014/main" id="{324F32A7-BDD7-4F61-BD0E-2F1018325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78" y="2755248"/>
            <a:ext cx="3624262" cy="387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86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VÃ½sledek obrÃ¡zku pro smetÃ¡nka lÃ©kaÅskÃ¡">
            <a:extLst>
              <a:ext uri="{FF2B5EF4-FFF2-40B4-BE49-F238E27FC236}">
                <a16:creationId xmlns:a16="http://schemas.microsoft.com/office/drawing/2014/main" id="{EF634AE7-DED2-4CD6-9101-79DC55F14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4" b="2462"/>
          <a:stretch/>
        </p:blipFill>
        <p:spPr bwMode="auto">
          <a:xfrm>
            <a:off x="484632" y="1509552"/>
            <a:ext cx="2560320" cy="383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VÃ½sledek obrÃ¡zku pro kukuÅice koÅen">
            <a:extLst>
              <a:ext uri="{FF2B5EF4-FFF2-40B4-BE49-F238E27FC236}">
                <a16:creationId xmlns:a16="http://schemas.microsoft.com/office/drawing/2014/main" id="{3E37448D-EF4F-481F-BD64-DC73AF2AB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347"/>
          <a:stretch/>
        </p:blipFill>
        <p:spPr bwMode="auto">
          <a:xfrm>
            <a:off x="3354631" y="2151703"/>
            <a:ext cx="2560320" cy="254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6" name="Picture 8" descr="VÃ½sledek obrÃ¡zku pro kÅen selskÃ½">
            <a:extLst>
              <a:ext uri="{FF2B5EF4-FFF2-40B4-BE49-F238E27FC236}">
                <a16:creationId xmlns:a16="http://schemas.microsoft.com/office/drawing/2014/main" id="{6064A01E-5834-49A4-97E6-120205C02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790"/>
          <a:stretch/>
        </p:blipFill>
        <p:spPr bwMode="auto">
          <a:xfrm>
            <a:off x="6235726" y="2152761"/>
            <a:ext cx="2560320" cy="25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VÃ½sledek obrÃ¡zku pro psÃ¡rka luÄnÃ­">
            <a:extLst>
              <a:ext uri="{FF2B5EF4-FFF2-40B4-BE49-F238E27FC236}">
                <a16:creationId xmlns:a16="http://schemas.microsoft.com/office/drawing/2014/main" id="{753864C1-AA90-45F4-A87D-EDB6CA965D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r="19604" b="-1"/>
          <a:stretch/>
        </p:blipFill>
        <p:spPr bwMode="auto">
          <a:xfrm>
            <a:off x="9120662" y="1509539"/>
            <a:ext cx="2560320" cy="383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901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5312EA-1A34-4DC1-8611-15C8AFA4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cs-CZ" sz="4100"/>
              <a:t>stavba rostlinného těla</a:t>
            </a:r>
            <a:br>
              <a:rPr lang="cs-CZ" sz="4100"/>
            </a:br>
            <a:r>
              <a:rPr lang="cs-CZ" sz="4100"/>
              <a:t>kořen</a:t>
            </a:r>
          </a:p>
        </p:txBody>
      </p:sp>
      <p:pic>
        <p:nvPicPr>
          <p:cNvPr id="8194" name="Picture 2" descr="VÃ½sledek obrÃ¡zku pro rÅ¯stovÃ¡ ÄepiÄka">
            <a:extLst>
              <a:ext uri="{FF2B5EF4-FFF2-40B4-BE49-F238E27FC236}">
                <a16:creationId xmlns:a16="http://schemas.microsoft.com/office/drawing/2014/main" id="{0C5B173B-6643-4A2D-8D37-62CF62D3A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51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5FF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D33C55-4BE2-457C-9479-2147F14D9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cs-CZ" sz="2400"/>
              <a:t>růst kořene</a:t>
            </a:r>
          </a:p>
          <a:p>
            <a:r>
              <a:rPr lang="cs-CZ" sz="2400"/>
              <a:t>růstový vrchol </a:t>
            </a:r>
          </a:p>
          <a:p>
            <a:pPr lvl="1"/>
            <a:r>
              <a:rPr lang="cs-CZ"/>
              <a:t>pod kořenovou čepičkou, pod ní dělivé pletivo, které umožňuje růst do délky</a:t>
            </a:r>
          </a:p>
          <a:p>
            <a:pPr lvl="1"/>
            <a:r>
              <a:rPr lang="cs-CZ"/>
              <a:t>vznikají kořenové vlásky</a:t>
            </a:r>
          </a:p>
        </p:txBody>
      </p:sp>
    </p:spTree>
    <p:extLst>
      <p:ext uri="{BB962C8B-B14F-4D97-AF65-F5344CB8AC3E}">
        <p14:creationId xmlns:p14="http://schemas.microsoft.com/office/powerpoint/2010/main" val="3675154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4F14C6-6ADF-468E-BDE9-DE468FF4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FD2649E-F128-4B1A-A1EC-E00B3B7D5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 descr="SouvisejÃ­cÃ­ obrÃ¡zek">
            <a:extLst>
              <a:ext uri="{FF2B5EF4-FFF2-40B4-BE49-F238E27FC236}">
                <a16:creationId xmlns:a16="http://schemas.microsoft.com/office/drawing/2014/main" id="{3ED90233-4E25-4EC8-AFA6-BBA25E3F9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1766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</Words>
  <Application>Microsoft Office PowerPoint</Application>
  <PresentationFormat>Širokoúhlá obrazovka</PresentationFormat>
  <Paragraphs>24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Motiv Office</vt:lpstr>
      <vt:lpstr>krytosemenné rostliny</vt:lpstr>
      <vt:lpstr>obecná charakteristika</vt:lpstr>
      <vt:lpstr>Prezentace aplikace PowerPoint</vt:lpstr>
      <vt:lpstr>kořen</vt:lpstr>
      <vt:lpstr>Prezentace aplikace PowerPoint</vt:lpstr>
      <vt:lpstr>stavba rostlinného těla kořen</vt:lpstr>
      <vt:lpstr>stavba rostlinného těla kořen</vt:lpstr>
      <vt:lpstr>Prezentace aplikace PowerPoint</vt:lpstr>
      <vt:lpstr>stavba rostlinného těla kořen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krytosemenné rostliny</dc:title>
  <dc:creator>Michal Dáňa</dc:creator>
  <cp:lastModifiedBy>Michal Dáňa</cp:lastModifiedBy>
  <cp:revision>1</cp:revision>
  <dcterms:created xsi:type="dcterms:W3CDTF">2019-04-23T19:50:34Z</dcterms:created>
  <dcterms:modified xsi:type="dcterms:W3CDTF">2019-04-23T19:51:50Z</dcterms:modified>
</cp:coreProperties>
</file>