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45B55E-069B-4063-834E-5E39F03AB1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992E492-71B5-41E0-8BAF-8393F568B1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9FC3186-06CF-430E-B340-F68C93448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AEACF-76BC-4417-9075-A794E6F36CC1}" type="datetimeFigureOut">
              <a:rPr lang="cs-CZ" smtClean="0"/>
              <a:t>20.03.2019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0005CBB-926B-4BDF-A95A-FB67A698D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A913E0F-BF6E-46D4-B2E2-DB3E25D1F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8B44-B825-40E6-8C89-3A0354C95E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3567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282BCF-7571-452D-BA05-F2178107D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70149CB-EAFF-40B6-A321-022982CC9C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281FCCA-1B20-43A8-92C8-B2A2D046E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AEACF-76BC-4417-9075-A794E6F36CC1}" type="datetimeFigureOut">
              <a:rPr lang="cs-CZ" smtClean="0"/>
              <a:t>20.03.2019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4CEDEDD-BA79-44A5-A722-EC72BF97A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4326F29-0A8F-4E28-A3A4-AA5EBBB04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8B44-B825-40E6-8C89-3A0354C95E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1485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E11B89C-920D-49BF-B0F5-475C8964B0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7A6458D-4BFA-4784-BC5E-94040B23C9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E9A6DE3-0159-44A6-943B-87F980C9F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AEACF-76BC-4417-9075-A794E6F36CC1}" type="datetimeFigureOut">
              <a:rPr lang="cs-CZ" smtClean="0"/>
              <a:t>20.03.2019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71EA104-200E-444D-8756-597D5AEB3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CF044DD-9A86-493F-A9E0-EED0FE978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8B44-B825-40E6-8C89-3A0354C95E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5977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442752-5D7E-4578-BE8D-B175824A8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A24D86-1A3C-4FC9-B87A-AF6EA6665C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8F30CF0-00BC-460E-A84A-F395AB826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AEACF-76BC-4417-9075-A794E6F36CC1}" type="datetimeFigureOut">
              <a:rPr lang="cs-CZ" smtClean="0"/>
              <a:t>20.03.2019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862656E-C903-4994-B373-B0D188462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427B177-3D71-45C1-94EE-40C755C1C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8B44-B825-40E6-8C89-3A0354C95E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6381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4E375F-7B7A-46F0-8C8A-5D4157C48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B27AE06-2DD5-4B52-AABB-EBB4CE0F01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D28C4A2-0883-4025-852D-A37BC981D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AEACF-76BC-4417-9075-A794E6F36CC1}" type="datetimeFigureOut">
              <a:rPr lang="cs-CZ" smtClean="0"/>
              <a:t>20.03.2019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B9EC2B3-15F9-40CF-B0D0-D057C0BA6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C347139-F6B6-47E3-BA4D-CF21169B5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8B44-B825-40E6-8C89-3A0354C95E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2015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ECE50D-40A5-4CF1-9CB5-79FA1A14C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59B539-7A6B-42E0-943E-AD0343C945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E491DBB-0475-4615-96DE-B507AE287E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72D0B25-99F1-4B8B-95AE-3644D2724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AEACF-76BC-4417-9075-A794E6F36CC1}" type="datetimeFigureOut">
              <a:rPr lang="cs-CZ" smtClean="0"/>
              <a:t>20.03.2019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EFD92D0-5BB3-44D7-9B38-10EB3CAD9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CF0ABA5-F67C-4DCD-BEF9-713507D81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8B44-B825-40E6-8C89-3A0354C95E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6948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13E717-A14E-4DEA-A074-80C637537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8CF298C-2166-462B-AEE7-F33E36E4F4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649290D-8ACB-4E19-8018-1843A45F1F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C759A2C0-57CA-4291-A63A-1468027A95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BD519A3B-2F1F-4F2C-8ACF-1D60A64D6D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DF2064C-D153-4A16-A971-D01508C0E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AEACF-76BC-4417-9075-A794E6F36CC1}" type="datetimeFigureOut">
              <a:rPr lang="cs-CZ" smtClean="0"/>
              <a:t>20.03.2019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A95F2E5-1586-4334-A735-B75760D2A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A30DECC-517F-44CF-9E43-AA0CA953C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8B44-B825-40E6-8C89-3A0354C95E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9453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29644F-C8C3-410D-85E2-5BA1C886F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C0D264A-FC06-4566-A2A9-308AD56F0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AEACF-76BC-4417-9075-A794E6F36CC1}" type="datetimeFigureOut">
              <a:rPr lang="cs-CZ" smtClean="0"/>
              <a:t>20.03.2019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1D230C7-678B-4A9E-BB2F-563433F4F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9BCF7B2-767B-456F-87A9-D753CE273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8B44-B825-40E6-8C89-3A0354C95E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9778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96BF827-AC68-4A2E-A097-C5FA5013E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AEACF-76BC-4417-9075-A794E6F36CC1}" type="datetimeFigureOut">
              <a:rPr lang="cs-CZ" smtClean="0"/>
              <a:t>20.03.2019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27AA8F45-35D5-4244-BD4F-247CCFE1F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CE6D5F5-4865-4E50-BE7E-553989152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8B44-B825-40E6-8C89-3A0354C95E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7526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D92FBB-1367-4044-AF5A-BA6D61989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6E525B-599E-4AC5-AA48-9A1DC5A92F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59B32EC-E2BC-4D15-9DA1-F022C1E970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C86DC2E-1F3F-40E9-8D30-554CB2CA4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AEACF-76BC-4417-9075-A794E6F36CC1}" type="datetimeFigureOut">
              <a:rPr lang="cs-CZ" smtClean="0"/>
              <a:t>20.03.2019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9BC3499-C139-46EA-AD99-318029FCD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9C3F039-F336-40FC-AA6B-427191198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8B44-B825-40E6-8C89-3A0354C95E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9168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75D4F9-0A77-4E2F-BA5F-CF2014973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D2D6D58-A9DD-4B61-B78D-997C4A7F15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C8345E2-C8ED-4C4C-ACCA-E4D0CFCC29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33C72A7-3D42-4E09-8E9E-219D5032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AEACF-76BC-4417-9075-A794E6F36CC1}" type="datetimeFigureOut">
              <a:rPr lang="cs-CZ" smtClean="0"/>
              <a:t>20.03.2019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9742A8F-5F78-4E64-99A3-0DF49D475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4721231-FD04-46A5-989F-FCEBD0E15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B8B44-B825-40E6-8C89-3A0354C95E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8994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74F41387-2C94-4497-B21F-070BBE4E7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E12AF58-4582-4E9D-B1D4-89BEF34345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A4C9D32-75C4-4B04-92EB-0AC586687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5AEACF-76BC-4417-9075-A794E6F36CC1}" type="datetimeFigureOut">
              <a:rPr lang="cs-CZ" smtClean="0"/>
              <a:t>20.03.2019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749D858-4654-41B1-A0AB-C86722DD4E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9DF0D06-B233-4167-A0C3-51645DE7BA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EB8B44-B825-40E6-8C89-3A0354C95E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1685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VÃ½sledek obrÃ¡zku pro worms game">
            <a:extLst>
              <a:ext uri="{FF2B5EF4-FFF2-40B4-BE49-F238E27FC236}">
                <a16:creationId xmlns:a16="http://schemas.microsoft.com/office/drawing/2014/main" id="{79F9CB6F-AE4C-45F3-A3EA-435B35419B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r="24041" b="1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" name="Rectangle 71">
            <a:extLst>
              <a:ext uri="{FF2B5EF4-FFF2-40B4-BE49-F238E27FC236}">
                <a16:creationId xmlns:a16="http://schemas.microsoft.com/office/drawing/2014/main" id="{A9C8CC0B-0626-4A63-AC0A-FEE03D0807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3601" y="0"/>
            <a:ext cx="5232399" cy="5295899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B773683-2BF6-4F1D-AB9C-FD041E92B8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9497" y="484632"/>
            <a:ext cx="4275777" cy="3762970"/>
          </a:xfrm>
        </p:spPr>
        <p:txBody>
          <a:bodyPr>
            <a:normAutofit/>
          </a:bodyPr>
          <a:lstStyle/>
          <a:p>
            <a:pPr algn="l"/>
            <a:r>
              <a:rPr lang="cs-CZ" sz="4800"/>
              <a:t>kmen: Kroužkovci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24DCB02-2F7E-4AA5-842A-0BC7024372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1924" y="4325517"/>
            <a:ext cx="3107939" cy="723127"/>
          </a:xfrm>
        </p:spPr>
        <p:txBody>
          <a:bodyPr>
            <a:normAutofit/>
          </a:bodyPr>
          <a:lstStyle/>
          <a:p>
            <a:pPr algn="l"/>
            <a:r>
              <a:rPr lang="cs-CZ" sz="1700"/>
              <a:t>Michal Dáňa </a:t>
            </a:r>
          </a:p>
          <a:p>
            <a:pPr algn="l"/>
            <a:r>
              <a:rPr lang="cs-CZ" sz="1700"/>
              <a:t>ZŠ Holýšov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B518FCF3-6204-44FD-9EDA-977C07F6C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94789" y="4410188"/>
            <a:ext cx="1267136" cy="165099"/>
          </a:xfrm>
          <a:prstGeom prst="rect">
            <a:avLst/>
          </a:prstGeom>
          <a:solidFill>
            <a:srgbClr val="3E94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8939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Sabella spallanzanii - rournatec vÄjÃ­ÅovitÃ½">
            <a:extLst>
              <a:ext uri="{FF2B5EF4-FFF2-40B4-BE49-F238E27FC236}">
                <a16:creationId xmlns:a16="http://schemas.microsoft.com/office/drawing/2014/main" id="{6E43984A-66F4-4ABA-A265-6A5A37A48E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33" r="1" b="18031"/>
          <a:stretch/>
        </p:blipFill>
        <p:spPr bwMode="auto">
          <a:xfrm>
            <a:off x="6706581" y="2247531"/>
            <a:ext cx="5485419" cy="4610469"/>
          </a:xfrm>
          <a:custGeom>
            <a:avLst/>
            <a:gdLst>
              <a:gd name="connsiteX0" fmla="*/ 3140343 w 5485419"/>
              <a:gd name="connsiteY0" fmla="*/ 0 h 4610469"/>
              <a:gd name="connsiteX1" fmla="*/ 5360901 w 5485419"/>
              <a:gd name="connsiteY1" fmla="*/ 919786 h 4610469"/>
              <a:gd name="connsiteX2" fmla="*/ 5485419 w 5485419"/>
              <a:gd name="connsiteY2" fmla="*/ 1056789 h 4610469"/>
              <a:gd name="connsiteX3" fmla="*/ 5485419 w 5485419"/>
              <a:gd name="connsiteY3" fmla="*/ 4610469 h 4610469"/>
              <a:gd name="connsiteX4" fmla="*/ 366137 w 5485419"/>
              <a:gd name="connsiteY4" fmla="*/ 4610469 h 4610469"/>
              <a:gd name="connsiteX5" fmla="*/ 246784 w 5485419"/>
              <a:gd name="connsiteY5" fmla="*/ 4362707 h 4610469"/>
              <a:gd name="connsiteX6" fmla="*/ 0 w 5485419"/>
              <a:gd name="connsiteY6" fmla="*/ 3140344 h 4610469"/>
              <a:gd name="connsiteX7" fmla="*/ 3140343 w 5485419"/>
              <a:gd name="connsiteY7" fmla="*/ 0 h 4610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85419" h="4610469">
                <a:moveTo>
                  <a:pt x="3140343" y="0"/>
                </a:moveTo>
                <a:cubicBezTo>
                  <a:pt x="4007525" y="0"/>
                  <a:pt x="4792611" y="351495"/>
                  <a:pt x="5360901" y="919786"/>
                </a:cubicBezTo>
                <a:lnTo>
                  <a:pt x="5485419" y="1056789"/>
                </a:lnTo>
                <a:lnTo>
                  <a:pt x="5485419" y="4610469"/>
                </a:lnTo>
                <a:lnTo>
                  <a:pt x="366137" y="4610469"/>
                </a:lnTo>
                <a:lnTo>
                  <a:pt x="246784" y="4362707"/>
                </a:lnTo>
                <a:cubicBezTo>
                  <a:pt x="87874" y="3987002"/>
                  <a:pt x="0" y="3573935"/>
                  <a:pt x="0" y="3140344"/>
                </a:cubicBezTo>
                <a:cubicBezTo>
                  <a:pt x="0" y="1405980"/>
                  <a:pt x="1405980" y="0"/>
                  <a:pt x="3140343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Sabella spallanzanii - rournatec vÄjÃ­ÅovitÃ½">
            <a:extLst>
              <a:ext uri="{FF2B5EF4-FFF2-40B4-BE49-F238E27FC236}">
                <a16:creationId xmlns:a16="http://schemas.microsoft.com/office/drawing/2014/main" id="{5FB9EF54-26A3-4EAC-B62D-5A29C93849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02" r="1" b="34398"/>
          <a:stretch/>
        </p:blipFill>
        <p:spPr bwMode="auto">
          <a:xfrm>
            <a:off x="6219440" y="1"/>
            <a:ext cx="4548867" cy="2614366"/>
          </a:xfrm>
          <a:custGeom>
            <a:avLst/>
            <a:gdLst>
              <a:gd name="connsiteX0" fmla="*/ 28132 w 4548867"/>
              <a:gd name="connsiteY0" fmla="*/ 0 h 2614366"/>
              <a:gd name="connsiteX1" fmla="*/ 4520736 w 4548867"/>
              <a:gd name="connsiteY1" fmla="*/ 0 h 2614366"/>
              <a:gd name="connsiteX2" fmla="*/ 4537124 w 4548867"/>
              <a:gd name="connsiteY2" fmla="*/ 107385 h 2614366"/>
              <a:gd name="connsiteX3" fmla="*/ 4548867 w 4548867"/>
              <a:gd name="connsiteY3" fmla="*/ 339933 h 2614366"/>
              <a:gd name="connsiteX4" fmla="*/ 2274434 w 4548867"/>
              <a:gd name="connsiteY4" fmla="*/ 2614366 h 2614366"/>
              <a:gd name="connsiteX5" fmla="*/ 0 w 4548867"/>
              <a:gd name="connsiteY5" fmla="*/ 339933 h 2614366"/>
              <a:gd name="connsiteX6" fmla="*/ 11743 w 4548867"/>
              <a:gd name="connsiteY6" fmla="*/ 107385 h 2614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48867" h="2614366">
                <a:moveTo>
                  <a:pt x="28132" y="0"/>
                </a:moveTo>
                <a:lnTo>
                  <a:pt x="4520736" y="0"/>
                </a:lnTo>
                <a:lnTo>
                  <a:pt x="4537124" y="107385"/>
                </a:lnTo>
                <a:cubicBezTo>
                  <a:pt x="4544889" y="183845"/>
                  <a:pt x="4548867" y="261424"/>
                  <a:pt x="4548867" y="339933"/>
                </a:cubicBezTo>
                <a:cubicBezTo>
                  <a:pt x="4548867" y="1596068"/>
                  <a:pt x="3530568" y="2614366"/>
                  <a:pt x="2274434" y="2614366"/>
                </a:cubicBezTo>
                <a:cubicBezTo>
                  <a:pt x="1018299" y="2614366"/>
                  <a:pt x="0" y="1596068"/>
                  <a:pt x="0" y="339933"/>
                </a:cubicBezTo>
                <a:cubicBezTo>
                  <a:pt x="0" y="261424"/>
                  <a:pt x="3978" y="183845"/>
                  <a:pt x="11743" y="107385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3B37BAF8-EA97-496B-9DF6-3D53B6A19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42CC773-A139-4E1C-96F3-9D418C508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661" y="802955"/>
            <a:ext cx="5290594" cy="1454051"/>
          </a:xfrm>
        </p:spPr>
        <p:txBody>
          <a:bodyPr>
            <a:normAutofit/>
          </a:bodyPr>
          <a:lstStyle/>
          <a:p>
            <a:r>
              <a:rPr lang="cs-CZ" sz="3700">
                <a:solidFill>
                  <a:srgbClr val="000000"/>
                </a:solidFill>
              </a:rPr>
              <a:t>rournatec vějířovitý </a:t>
            </a:r>
            <a:r>
              <a:rPr lang="cs-CZ" sz="3700" i="1">
                <a:solidFill>
                  <a:srgbClr val="000000"/>
                </a:solidFill>
              </a:rPr>
              <a:t>(Spirographis spallanzanii)</a:t>
            </a:r>
            <a:endParaRPr lang="cs-CZ" sz="3700">
              <a:solidFill>
                <a:srgbClr val="00000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692719-431A-4D60-AF02-ED9FDEBF88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661" y="2421682"/>
            <a:ext cx="5286665" cy="3639289"/>
          </a:xfrm>
        </p:spPr>
        <p:txBody>
          <a:bodyPr anchor="ctr">
            <a:normAutofit/>
          </a:bodyPr>
          <a:lstStyle/>
          <a:p>
            <a:r>
              <a:rPr lang="cs-CZ">
                <a:solidFill>
                  <a:srgbClr val="000000"/>
                </a:solidFill>
              </a:rPr>
              <a:t>20 cm</a:t>
            </a:r>
          </a:p>
          <a:p>
            <a:r>
              <a:rPr lang="cs-CZ">
                <a:solidFill>
                  <a:srgbClr val="000000"/>
                </a:solidFill>
              </a:rPr>
              <a:t>žije přisedle</a:t>
            </a:r>
          </a:p>
          <a:p>
            <a:r>
              <a:rPr lang="cs-CZ">
                <a:solidFill>
                  <a:srgbClr val="000000"/>
                </a:solidFill>
              </a:rPr>
              <a:t>středozemní moře</a:t>
            </a:r>
          </a:p>
        </p:txBody>
      </p:sp>
    </p:spTree>
    <p:extLst>
      <p:ext uri="{BB962C8B-B14F-4D97-AF65-F5344CB8AC3E}">
        <p14:creationId xmlns:p14="http://schemas.microsoft.com/office/powerpoint/2010/main" val="4208626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VÃ½sledek obrÃ¡zku pro worms game">
            <a:extLst>
              <a:ext uri="{FF2B5EF4-FFF2-40B4-BE49-F238E27FC236}">
                <a16:creationId xmlns:a16="http://schemas.microsoft.com/office/drawing/2014/main" id="{CE2144ED-95F3-4C96-B53B-8E17D53E7A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48"/>
          <a:stretch/>
        </p:blipFill>
        <p:spPr bwMode="auto">
          <a:xfrm>
            <a:off x="6083786" y="-168318"/>
            <a:ext cx="6261330" cy="3932313"/>
          </a:xfrm>
          <a:prstGeom prst="rect">
            <a:avLst/>
          </a:prstGeom>
          <a:noFill/>
          <a:effectLst>
            <a:softEdge rad="533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VÃ½sledek obrÃ¡zku pro ÄlÃ¡nky krouÅ¾kovcÅ¯">
            <a:extLst>
              <a:ext uri="{FF2B5EF4-FFF2-40B4-BE49-F238E27FC236}">
                <a16:creationId xmlns:a16="http://schemas.microsoft.com/office/drawing/2014/main" id="{C27E71AF-75FE-4D47-81C8-3C488D7D8D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67" r="13506" b="1"/>
          <a:stretch/>
        </p:blipFill>
        <p:spPr bwMode="auto">
          <a:xfrm>
            <a:off x="6089904" y="2487168"/>
            <a:ext cx="6263640" cy="4215384"/>
          </a:xfrm>
          <a:prstGeom prst="rect">
            <a:avLst/>
          </a:prstGeom>
          <a:noFill/>
          <a:effectLst>
            <a:softEdge rad="533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22901FED-4FC9-4ED5-8123-C98BCD1616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214D6B13-A2DB-48E2-913F-2CA3FD4A8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998" y="798445"/>
            <a:ext cx="4803636" cy="1311664"/>
          </a:xfrm>
        </p:spPr>
        <p:txBody>
          <a:bodyPr>
            <a:normAutofit/>
          </a:bodyPr>
          <a:lstStyle/>
          <a:p>
            <a:r>
              <a:rPr lang="cs-CZ" sz="4000">
                <a:solidFill>
                  <a:srgbClr val="000000"/>
                </a:solidFill>
              </a:rPr>
              <a:t>obecná charakteristika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61F6E05-3621-4D40-A41D-DADCD76FA1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997" y="2272143"/>
            <a:ext cx="4803637" cy="3788830"/>
          </a:xfrm>
        </p:spPr>
        <p:txBody>
          <a:bodyPr anchor="ctr">
            <a:normAutofit/>
          </a:bodyPr>
          <a:lstStyle/>
          <a:p>
            <a:r>
              <a:rPr lang="cs-CZ" sz="2400">
                <a:solidFill>
                  <a:srgbClr val="000000"/>
                </a:solidFill>
              </a:rPr>
              <a:t>vodní i suchozemští (terestričtí) živočichové </a:t>
            </a:r>
          </a:p>
          <a:p>
            <a:r>
              <a:rPr lang="cs-CZ" sz="2400">
                <a:solidFill>
                  <a:srgbClr val="000000"/>
                </a:solidFill>
              </a:rPr>
              <a:t>0,5 mm – 1 m</a:t>
            </a:r>
          </a:p>
          <a:p>
            <a:r>
              <a:rPr lang="cs-CZ" sz="2400">
                <a:solidFill>
                  <a:srgbClr val="000000"/>
                </a:solidFill>
              </a:rPr>
              <a:t>tělo členěno na články</a:t>
            </a:r>
          </a:p>
          <a:p>
            <a:pPr marL="457200" lvl="1" indent="0">
              <a:buNone/>
            </a:pPr>
            <a:r>
              <a:rPr lang="cs-CZ">
                <a:solidFill>
                  <a:srgbClr val="000000"/>
                </a:solidFill>
              </a:rPr>
              <a:t>články</a:t>
            </a:r>
          </a:p>
          <a:p>
            <a:pPr lvl="1"/>
            <a:r>
              <a:rPr lang="cs-CZ">
                <a:solidFill>
                  <a:srgbClr val="000000"/>
                </a:solidFill>
              </a:rPr>
              <a:t>vnější stavba podobná</a:t>
            </a:r>
          </a:p>
          <a:p>
            <a:pPr lvl="1"/>
            <a:r>
              <a:rPr lang="cs-CZ">
                <a:solidFill>
                  <a:srgbClr val="000000"/>
                </a:solidFill>
              </a:rPr>
              <a:t>vnitřní stavba podobná</a:t>
            </a:r>
          </a:p>
          <a:p>
            <a:endParaRPr lang="cs-CZ" sz="20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143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163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7" descr="stavba%20%C5%BE%C3%AD%C5%BEaly">
            <a:extLst>
              <a:ext uri="{FF2B5EF4-FFF2-40B4-BE49-F238E27FC236}">
                <a16:creationId xmlns:a16="http://schemas.microsoft.com/office/drawing/2014/main" id="{08636E27-3B55-41A7-B804-09DB9E8CE9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90971" y="643467"/>
            <a:ext cx="4610057" cy="55710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59473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9E13BB-5285-4C7B-99A4-C5B643D2B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modelový organismus </a:t>
            </a:r>
            <a:br>
              <a:rPr lang="cs-CZ"/>
            </a:br>
            <a:r>
              <a:rPr lang="cs-CZ"/>
              <a:t>žížala obecná </a:t>
            </a:r>
            <a:r>
              <a:rPr lang="cs-CZ" i="1"/>
              <a:t>(Lumbriculus terrestris)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4A61681-3756-430C-B278-AAD0563B0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fontScale="92500" lnSpcReduction="20000"/>
          </a:bodyPr>
          <a:lstStyle/>
          <a:p>
            <a:pPr>
              <a:buFontTx/>
              <a:buNone/>
            </a:pPr>
            <a:r>
              <a:rPr lang="cs-CZ" u="sng">
                <a:latin typeface="Times New Roman" panose="02020603050405020304" pitchFamily="18" charset="0"/>
                <a:cs typeface="Times New Roman" panose="02020603050405020304" pitchFamily="18" charset="0"/>
              </a:rPr>
              <a:t>tělo</a:t>
            </a:r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 – na obou koncích zúžené</a:t>
            </a:r>
          </a:p>
          <a:p>
            <a:pPr>
              <a:buFontTx/>
              <a:buNone/>
            </a:pPr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          - mnoho článků – na nich štětinky</a:t>
            </a:r>
          </a:p>
          <a:p>
            <a:pPr>
              <a:buFontTx/>
              <a:buNone/>
            </a:pPr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         - 1/3 je opasek</a:t>
            </a:r>
          </a:p>
          <a:p>
            <a:pPr>
              <a:buFontTx/>
              <a:buNone/>
            </a:pPr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	     - </a:t>
            </a:r>
            <a:r>
              <a:rPr lang="cs-CZ" u="sng">
                <a:latin typeface="Times New Roman" panose="02020603050405020304" pitchFamily="18" charset="0"/>
                <a:cs typeface="Times New Roman" panose="02020603050405020304" pitchFamily="18" charset="0"/>
              </a:rPr>
              <a:t>pohyb</a:t>
            </a:r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 – svaly, sliz, štětinky</a:t>
            </a:r>
            <a:endParaRPr lang="cs-CZ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cs-CZ" u="sng">
                <a:latin typeface="Times New Roman" panose="02020603050405020304" pitchFamily="18" charset="0"/>
                <a:cs typeface="Times New Roman" panose="02020603050405020304" pitchFamily="18" charset="0"/>
              </a:rPr>
              <a:t>TS: </a:t>
            </a:r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ústní dutina</a:t>
            </a:r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hltan</a:t>
            </a:r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jícen</a:t>
            </a:r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žaludek</a:t>
            </a:r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střevo</a:t>
            </a:r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řitní otvor</a:t>
            </a:r>
          </a:p>
          <a:p>
            <a:pPr>
              <a:buFontTx/>
              <a:buNone/>
            </a:pPr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	  potrava organické zbytky (reducent)</a:t>
            </a:r>
            <a:endParaRPr lang="cs-CZ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cs-CZ" u="sng">
                <a:latin typeface="Times New Roman" panose="02020603050405020304" pitchFamily="18" charset="0"/>
                <a:cs typeface="Times New Roman" panose="02020603050405020304" pitchFamily="18" charset="0"/>
              </a:rPr>
              <a:t>DS:</a:t>
            </a:r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 celým povrchem těla</a:t>
            </a:r>
            <a:endParaRPr lang="cs-CZ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cs-CZ" u="sng">
                <a:latin typeface="Times New Roman" panose="02020603050405020304" pitchFamily="18" charset="0"/>
                <a:cs typeface="Times New Roman" panose="02020603050405020304" pitchFamily="18" charset="0"/>
              </a:rPr>
              <a:t>CS:</a:t>
            </a:r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 uzavřená</a:t>
            </a:r>
          </a:p>
          <a:p>
            <a:pPr>
              <a:buFontTx/>
              <a:buNone/>
            </a:pPr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       červené krevní barvivo - rozvod kyslíku</a:t>
            </a:r>
            <a:endParaRPr lang="cs-CZ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cs-CZ" u="sng">
                <a:latin typeface="Times New Roman" panose="02020603050405020304" pitchFamily="18" charset="0"/>
                <a:cs typeface="Times New Roman" panose="02020603050405020304" pitchFamily="18" charset="0"/>
              </a:rPr>
              <a:t>NS:</a:t>
            </a:r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 žebříčkovitá</a:t>
            </a:r>
            <a:endParaRPr lang="cs-CZ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cs-CZ" u="sng">
                <a:latin typeface="Times New Roman" panose="02020603050405020304" pitchFamily="18" charset="0"/>
                <a:cs typeface="Times New Roman" panose="02020603050405020304" pitchFamily="18" charset="0"/>
              </a:rPr>
              <a:t>RS:</a:t>
            </a:r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 hermafrodit</a:t>
            </a:r>
          </a:p>
          <a:p>
            <a:r>
              <a:rPr lang="cs-CZ" b="1">
                <a:latin typeface="Times New Roman" panose="02020603050405020304" pitchFamily="18" charset="0"/>
                <a:cs typeface="Times New Roman" panose="02020603050405020304" pitchFamily="18" charset="0"/>
              </a:rPr>
              <a:t>schopnost regenerace </a:t>
            </a:r>
          </a:p>
          <a:p>
            <a:endParaRPr lang="cs-CZ"/>
          </a:p>
        </p:txBody>
      </p:sp>
      <p:pic>
        <p:nvPicPr>
          <p:cNvPr id="9218" name="Picture 2" descr="VÃ½sledek obrÃ¡zku pro lumbriculus terrestris">
            <a:extLst>
              <a:ext uri="{FF2B5EF4-FFF2-40B4-BE49-F238E27FC236}">
                <a16:creationId xmlns:a16="http://schemas.microsoft.com/office/drawing/2014/main" id="{49E6A64A-6FD7-4D01-9911-C8336BE52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3570" y="1804988"/>
            <a:ext cx="24003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VÃ½sledek obrÃ¡zku pro lumbriculus terrestris">
            <a:extLst>
              <a:ext uri="{FF2B5EF4-FFF2-40B4-BE49-F238E27FC236}">
                <a16:creationId xmlns:a16="http://schemas.microsoft.com/office/drawing/2014/main" id="{6F062EE4-5555-410A-994E-28E9EB45E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4820" y="4412456"/>
            <a:ext cx="2628900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0653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ubifex tubifex - nitÄnka obecnÃ¡">
            <a:extLst>
              <a:ext uri="{FF2B5EF4-FFF2-40B4-BE49-F238E27FC236}">
                <a16:creationId xmlns:a16="http://schemas.microsoft.com/office/drawing/2014/main" id="{DFFE8027-6490-4564-91BE-583A5DE63A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392" r="1" b="1"/>
          <a:stretch/>
        </p:blipFill>
        <p:spPr bwMode="auto">
          <a:xfrm>
            <a:off x="6083786" y="-168318"/>
            <a:ext cx="6261330" cy="3932313"/>
          </a:xfrm>
          <a:prstGeom prst="rect">
            <a:avLst/>
          </a:prstGeom>
          <a:noFill/>
          <a:effectLst>
            <a:softEdge rad="533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VÃ½sledek obrÃ¡zku pro nitÄnky krmivo">
            <a:extLst>
              <a:ext uri="{FF2B5EF4-FFF2-40B4-BE49-F238E27FC236}">
                <a16:creationId xmlns:a16="http://schemas.microsoft.com/office/drawing/2014/main" id="{DB63558B-2852-485B-A962-46E06C5298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24" r="2" b="14478"/>
          <a:stretch/>
        </p:blipFill>
        <p:spPr bwMode="auto">
          <a:xfrm>
            <a:off x="6089904" y="2487168"/>
            <a:ext cx="6263640" cy="4215384"/>
          </a:xfrm>
          <a:prstGeom prst="rect">
            <a:avLst/>
          </a:prstGeom>
          <a:noFill/>
          <a:effectLst>
            <a:softEdge rad="533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22901FED-4FC9-4ED5-8123-C98BCD1616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B6F886C5-6CAC-48F5-8674-6B29F4552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998" y="798445"/>
            <a:ext cx="4803636" cy="1311664"/>
          </a:xfrm>
        </p:spPr>
        <p:txBody>
          <a:bodyPr>
            <a:normAutofit/>
          </a:bodyPr>
          <a:lstStyle/>
          <a:p>
            <a:r>
              <a:rPr lang="cs-CZ" sz="4000">
                <a:solidFill>
                  <a:srgbClr val="000000"/>
                </a:solidFill>
              </a:rPr>
              <a:t>nitěnka obecná </a:t>
            </a:r>
            <a:r>
              <a:rPr lang="cs-CZ" sz="4000" i="1">
                <a:solidFill>
                  <a:srgbClr val="000000"/>
                </a:solidFill>
              </a:rPr>
              <a:t>(Tubifex tubifex)</a:t>
            </a:r>
            <a:endParaRPr lang="cs-CZ" sz="4000">
              <a:solidFill>
                <a:srgbClr val="00000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E491F62-61FE-475D-BF2D-E6B0E6B0E7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997" y="2272143"/>
            <a:ext cx="4803637" cy="3788830"/>
          </a:xfrm>
        </p:spPr>
        <p:txBody>
          <a:bodyPr anchor="ctr">
            <a:normAutofit/>
          </a:bodyPr>
          <a:lstStyle/>
          <a:p>
            <a:r>
              <a:rPr lang="cs-CZ">
                <a:solidFill>
                  <a:srgbClr val="000000"/>
                </a:solidFill>
              </a:rPr>
              <a:t>vodní živočich </a:t>
            </a:r>
            <a:r>
              <a:rPr lang="cs-CZ">
                <a:solidFill>
                  <a:srgbClr val="000000"/>
                </a:solidFill>
                <a:sym typeface="Wingdings" panose="05000000000000000000" pitchFamily="2" charset="2"/>
              </a:rPr>
              <a:t> znečištěné a hnijící vody</a:t>
            </a:r>
          </a:p>
          <a:p>
            <a:r>
              <a:rPr lang="cs-CZ">
                <a:solidFill>
                  <a:srgbClr val="000000"/>
                </a:solidFill>
                <a:sym typeface="Wingdings" panose="05000000000000000000" pitchFamily="2" charset="2"/>
              </a:rPr>
              <a:t>často využití jako krmo pro akvarijní rybičky</a:t>
            </a:r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72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alternativnÃ­ popis obrÃ¡zku chybÃ­">
            <a:extLst>
              <a:ext uri="{FF2B5EF4-FFF2-40B4-BE49-F238E27FC236}">
                <a16:creationId xmlns:a16="http://schemas.microsoft.com/office/drawing/2014/main" id="{24D0C678-E66A-4C6F-8088-364B80E199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9" r="-2" b="-2"/>
          <a:stretch/>
        </p:blipFill>
        <p:spPr bwMode="auto">
          <a:xfrm>
            <a:off x="6083786" y="-168318"/>
            <a:ext cx="6261330" cy="3932313"/>
          </a:xfrm>
          <a:prstGeom prst="rect">
            <a:avLst/>
          </a:prstGeom>
          <a:noFill/>
          <a:effectLst>
            <a:softEdge rad="533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VÃ½sledek obrÃ¡zku pro pijavka koÅskÃ¡">
            <a:extLst>
              <a:ext uri="{FF2B5EF4-FFF2-40B4-BE49-F238E27FC236}">
                <a16:creationId xmlns:a16="http://schemas.microsoft.com/office/drawing/2014/main" id="{E97067ED-FE20-4673-90F5-210D512506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5" r="158" b="3"/>
          <a:stretch/>
        </p:blipFill>
        <p:spPr bwMode="auto">
          <a:xfrm>
            <a:off x="6089904" y="2487168"/>
            <a:ext cx="6263640" cy="4215384"/>
          </a:xfrm>
          <a:prstGeom prst="rect">
            <a:avLst/>
          </a:prstGeom>
          <a:noFill/>
          <a:effectLst>
            <a:softEdge rad="533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22901FED-4FC9-4ED5-8123-C98BCD1616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C1437BC6-C241-43AC-94C4-90DAD1BE7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998" y="798445"/>
            <a:ext cx="4803636" cy="1311664"/>
          </a:xfrm>
        </p:spPr>
        <p:txBody>
          <a:bodyPr>
            <a:normAutofit/>
          </a:bodyPr>
          <a:lstStyle/>
          <a:p>
            <a:r>
              <a:rPr lang="cs-CZ" sz="3700">
                <a:solidFill>
                  <a:srgbClr val="000000"/>
                </a:solidFill>
              </a:rPr>
              <a:t>pijavka koňská </a:t>
            </a:r>
            <a:r>
              <a:rPr lang="cs-CZ" sz="3700" i="1">
                <a:solidFill>
                  <a:srgbClr val="000000"/>
                </a:solidFill>
              </a:rPr>
              <a:t>(Haemopis sanguisuga)</a:t>
            </a:r>
            <a:endParaRPr lang="cs-CZ" sz="3700">
              <a:solidFill>
                <a:srgbClr val="00000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5FCBFBD-DBB0-41D5-9668-FC15BD617F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997" y="2272143"/>
            <a:ext cx="4803637" cy="3788830"/>
          </a:xfrm>
        </p:spPr>
        <p:txBody>
          <a:bodyPr anchor="ctr">
            <a:normAutofit/>
          </a:bodyPr>
          <a:lstStyle/>
          <a:p>
            <a:r>
              <a:rPr lang="cs-CZ">
                <a:solidFill>
                  <a:srgbClr val="000000"/>
                </a:solidFill>
              </a:rPr>
              <a:t>stojaté až mírně tekoucí vody</a:t>
            </a:r>
          </a:p>
          <a:p>
            <a:r>
              <a:rPr lang="cs-CZ">
                <a:solidFill>
                  <a:srgbClr val="000000"/>
                </a:solidFill>
              </a:rPr>
              <a:t>až 15 cm</a:t>
            </a:r>
          </a:p>
          <a:p>
            <a:r>
              <a:rPr lang="cs-CZ">
                <a:solidFill>
                  <a:srgbClr val="000000"/>
                </a:solidFill>
              </a:rPr>
              <a:t>aktivní predátor (nesaje krev)</a:t>
            </a:r>
          </a:p>
          <a:p>
            <a:r>
              <a:rPr lang="cs-CZ">
                <a:solidFill>
                  <a:srgbClr val="000000"/>
                </a:solidFill>
              </a:rPr>
              <a:t>potrava: pulci obojživelníků, drobní bezobratlí</a:t>
            </a:r>
          </a:p>
        </p:txBody>
      </p:sp>
    </p:spTree>
    <p:extLst>
      <p:ext uri="{BB962C8B-B14F-4D97-AF65-F5344CB8AC3E}">
        <p14:creationId xmlns:p14="http://schemas.microsoft.com/office/powerpoint/2010/main" val="39132850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irudo medicinalis - pijavka lÃ©kaÅskÃ¡">
            <a:extLst>
              <a:ext uri="{FF2B5EF4-FFF2-40B4-BE49-F238E27FC236}">
                <a16:creationId xmlns:a16="http://schemas.microsoft.com/office/drawing/2014/main" id="{1BDDCB1D-C9A6-4116-B60A-2CD448AED0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" r="27599" b="1"/>
          <a:stretch/>
        </p:blipFill>
        <p:spPr bwMode="auto">
          <a:xfrm>
            <a:off x="6706581" y="2247531"/>
            <a:ext cx="5485419" cy="4610469"/>
          </a:xfrm>
          <a:custGeom>
            <a:avLst/>
            <a:gdLst>
              <a:gd name="connsiteX0" fmla="*/ 3140343 w 5485419"/>
              <a:gd name="connsiteY0" fmla="*/ 0 h 4610469"/>
              <a:gd name="connsiteX1" fmla="*/ 5360901 w 5485419"/>
              <a:gd name="connsiteY1" fmla="*/ 919786 h 4610469"/>
              <a:gd name="connsiteX2" fmla="*/ 5485419 w 5485419"/>
              <a:gd name="connsiteY2" fmla="*/ 1056789 h 4610469"/>
              <a:gd name="connsiteX3" fmla="*/ 5485419 w 5485419"/>
              <a:gd name="connsiteY3" fmla="*/ 4610469 h 4610469"/>
              <a:gd name="connsiteX4" fmla="*/ 366137 w 5485419"/>
              <a:gd name="connsiteY4" fmla="*/ 4610469 h 4610469"/>
              <a:gd name="connsiteX5" fmla="*/ 246784 w 5485419"/>
              <a:gd name="connsiteY5" fmla="*/ 4362707 h 4610469"/>
              <a:gd name="connsiteX6" fmla="*/ 0 w 5485419"/>
              <a:gd name="connsiteY6" fmla="*/ 3140344 h 4610469"/>
              <a:gd name="connsiteX7" fmla="*/ 3140343 w 5485419"/>
              <a:gd name="connsiteY7" fmla="*/ 0 h 4610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85419" h="4610469">
                <a:moveTo>
                  <a:pt x="3140343" y="0"/>
                </a:moveTo>
                <a:cubicBezTo>
                  <a:pt x="4007525" y="0"/>
                  <a:pt x="4792611" y="351495"/>
                  <a:pt x="5360901" y="919786"/>
                </a:cubicBezTo>
                <a:lnTo>
                  <a:pt x="5485419" y="1056789"/>
                </a:lnTo>
                <a:lnTo>
                  <a:pt x="5485419" y="4610469"/>
                </a:lnTo>
                <a:lnTo>
                  <a:pt x="366137" y="4610469"/>
                </a:lnTo>
                <a:lnTo>
                  <a:pt x="246784" y="4362707"/>
                </a:lnTo>
                <a:cubicBezTo>
                  <a:pt x="87874" y="3987002"/>
                  <a:pt x="0" y="3573935"/>
                  <a:pt x="0" y="3140344"/>
                </a:cubicBezTo>
                <a:cubicBezTo>
                  <a:pt x="0" y="1405980"/>
                  <a:pt x="1405980" y="0"/>
                  <a:pt x="3140343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irudo medicinalis - pijavka lÃ©kaÅskÃ¡">
            <a:extLst>
              <a:ext uri="{FF2B5EF4-FFF2-40B4-BE49-F238E27FC236}">
                <a16:creationId xmlns:a16="http://schemas.microsoft.com/office/drawing/2014/main" id="{A37AE7DE-F3BA-43C0-8DE2-44977D7FFA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39" r="-1" b="18529"/>
          <a:stretch/>
        </p:blipFill>
        <p:spPr bwMode="auto">
          <a:xfrm>
            <a:off x="6219440" y="1"/>
            <a:ext cx="4548867" cy="2614366"/>
          </a:xfrm>
          <a:custGeom>
            <a:avLst/>
            <a:gdLst>
              <a:gd name="connsiteX0" fmla="*/ 28132 w 4548867"/>
              <a:gd name="connsiteY0" fmla="*/ 0 h 2614366"/>
              <a:gd name="connsiteX1" fmla="*/ 4520736 w 4548867"/>
              <a:gd name="connsiteY1" fmla="*/ 0 h 2614366"/>
              <a:gd name="connsiteX2" fmla="*/ 4537124 w 4548867"/>
              <a:gd name="connsiteY2" fmla="*/ 107385 h 2614366"/>
              <a:gd name="connsiteX3" fmla="*/ 4548867 w 4548867"/>
              <a:gd name="connsiteY3" fmla="*/ 339933 h 2614366"/>
              <a:gd name="connsiteX4" fmla="*/ 2274434 w 4548867"/>
              <a:gd name="connsiteY4" fmla="*/ 2614366 h 2614366"/>
              <a:gd name="connsiteX5" fmla="*/ 0 w 4548867"/>
              <a:gd name="connsiteY5" fmla="*/ 339933 h 2614366"/>
              <a:gd name="connsiteX6" fmla="*/ 11743 w 4548867"/>
              <a:gd name="connsiteY6" fmla="*/ 107385 h 2614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48867" h="2614366">
                <a:moveTo>
                  <a:pt x="28132" y="0"/>
                </a:moveTo>
                <a:lnTo>
                  <a:pt x="4520736" y="0"/>
                </a:lnTo>
                <a:lnTo>
                  <a:pt x="4537124" y="107385"/>
                </a:lnTo>
                <a:cubicBezTo>
                  <a:pt x="4544889" y="183845"/>
                  <a:pt x="4548867" y="261424"/>
                  <a:pt x="4548867" y="339933"/>
                </a:cubicBezTo>
                <a:cubicBezTo>
                  <a:pt x="4548867" y="1596068"/>
                  <a:pt x="3530568" y="2614366"/>
                  <a:pt x="2274434" y="2614366"/>
                </a:cubicBezTo>
                <a:cubicBezTo>
                  <a:pt x="1018299" y="2614366"/>
                  <a:pt x="0" y="1596068"/>
                  <a:pt x="0" y="339933"/>
                </a:cubicBezTo>
                <a:cubicBezTo>
                  <a:pt x="0" y="261424"/>
                  <a:pt x="3978" y="183845"/>
                  <a:pt x="11743" y="107385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3B37BAF8-EA97-496B-9DF6-3D53B6A19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CED98A57-AF64-42C0-AA47-5DE92ECD7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661" y="802955"/>
            <a:ext cx="5290594" cy="1454051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000000"/>
                </a:solidFill>
              </a:rPr>
              <a:t>pijavka lékařská </a:t>
            </a:r>
            <a:r>
              <a:rPr lang="cs-CZ" i="1">
                <a:solidFill>
                  <a:srgbClr val="000000"/>
                </a:solidFill>
              </a:rPr>
              <a:t>(Hirudo medicinalis)</a:t>
            </a:r>
            <a:endParaRPr lang="cs-CZ">
              <a:solidFill>
                <a:srgbClr val="00000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7568390-9EBB-4AEA-A295-61F6B1A058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661" y="2421682"/>
            <a:ext cx="5286665" cy="3639289"/>
          </a:xfrm>
        </p:spPr>
        <p:txBody>
          <a:bodyPr anchor="ctr">
            <a:normAutofit/>
          </a:bodyPr>
          <a:lstStyle/>
          <a:p>
            <a:r>
              <a:rPr lang="cs-CZ">
                <a:solidFill>
                  <a:srgbClr val="000000"/>
                </a:solidFill>
              </a:rPr>
              <a:t>ektoparazit (vnější parazit)</a:t>
            </a:r>
          </a:p>
          <a:p>
            <a:r>
              <a:rPr lang="cs-CZ">
                <a:solidFill>
                  <a:srgbClr val="000000"/>
                </a:solidFill>
              </a:rPr>
              <a:t>až 15 cm</a:t>
            </a:r>
          </a:p>
          <a:p>
            <a:r>
              <a:rPr lang="cs-CZ">
                <a:solidFill>
                  <a:srgbClr val="000000"/>
                </a:solidFill>
              </a:rPr>
              <a:t>v historii využit v medicíně ( sliny obsahují hirudin </a:t>
            </a:r>
            <a:r>
              <a:rPr lang="cs-CZ">
                <a:solidFill>
                  <a:srgbClr val="000000"/>
                </a:solidFill>
                <a:sym typeface="Wingdings" panose="05000000000000000000" pitchFamily="2" charset="2"/>
              </a:rPr>
              <a:t> protisrážlivá látka)</a:t>
            </a:r>
          </a:p>
          <a:p>
            <a:r>
              <a:rPr lang="cs-CZ">
                <a:solidFill>
                  <a:srgbClr val="000000"/>
                </a:solidFill>
                <a:sym typeface="Wingdings" panose="05000000000000000000" pitchFamily="2" charset="2"/>
              </a:rPr>
              <a:t>v ČR vzácná (izolované lokality jihu Moravy)</a:t>
            </a:r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133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DEE5C6BA-FE2A-4C38-8D88-E70C06E54F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08905" y="3726"/>
            <a:ext cx="648309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53E66F28-0926-4CFB-BDAB-646CAB184C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92CC4334-2855-483C-890B-4B0955E6C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02955"/>
            <a:ext cx="4977976" cy="1454051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000000"/>
                </a:solidFill>
              </a:rPr>
              <a:t>chobotnatka rybí </a:t>
            </a:r>
            <a:r>
              <a:rPr lang="cs-CZ" i="1">
                <a:solidFill>
                  <a:srgbClr val="000000"/>
                </a:solidFill>
              </a:rPr>
              <a:t>(Piscicola geometra)</a:t>
            </a:r>
            <a:endParaRPr lang="cs-CZ">
              <a:solidFill>
                <a:srgbClr val="000000"/>
              </a:solidFill>
            </a:endParaRPr>
          </a:p>
        </p:txBody>
      </p:sp>
      <p:sp>
        <p:nvSpPr>
          <p:cNvPr id="77" name="Freeform 60">
            <a:extLst>
              <a:ext uri="{FF2B5EF4-FFF2-40B4-BE49-F238E27FC236}">
                <a16:creationId xmlns:a16="http://schemas.microsoft.com/office/drawing/2014/main" id="{DE9FA85F-F0FB-4952-A05F-04CC67B18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3099" y="1"/>
            <a:ext cx="3960192" cy="2251543"/>
          </a:xfrm>
          <a:custGeom>
            <a:avLst/>
            <a:gdLst>
              <a:gd name="connsiteX0" fmla="*/ 20753 w 3960192"/>
              <a:gd name="connsiteY0" fmla="*/ 0 h 2251543"/>
              <a:gd name="connsiteX1" fmla="*/ 3939439 w 3960192"/>
              <a:gd name="connsiteY1" fmla="*/ 0 h 2251543"/>
              <a:gd name="connsiteX2" fmla="*/ 3949969 w 3960192"/>
              <a:gd name="connsiteY2" fmla="*/ 68994 h 2251543"/>
              <a:gd name="connsiteX3" fmla="*/ 3960192 w 3960192"/>
              <a:gd name="connsiteY3" fmla="*/ 271447 h 2251543"/>
              <a:gd name="connsiteX4" fmla="*/ 1980096 w 3960192"/>
              <a:gd name="connsiteY4" fmla="*/ 2251543 h 2251543"/>
              <a:gd name="connsiteX5" fmla="*/ 0 w 3960192"/>
              <a:gd name="connsiteY5" fmla="*/ 271447 h 2251543"/>
              <a:gd name="connsiteX6" fmla="*/ 10223 w 3960192"/>
              <a:gd name="connsiteY6" fmla="*/ 68994 h 2251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60192" h="2251543">
                <a:moveTo>
                  <a:pt x="20753" y="0"/>
                </a:moveTo>
                <a:lnTo>
                  <a:pt x="3939439" y="0"/>
                </a:lnTo>
                <a:lnTo>
                  <a:pt x="3949969" y="68994"/>
                </a:lnTo>
                <a:cubicBezTo>
                  <a:pt x="3956729" y="135559"/>
                  <a:pt x="3960192" y="203099"/>
                  <a:pt x="3960192" y="271447"/>
                </a:cubicBezTo>
                <a:cubicBezTo>
                  <a:pt x="3960192" y="1365024"/>
                  <a:pt x="3073673" y="2251543"/>
                  <a:pt x="1980096" y="2251543"/>
                </a:cubicBezTo>
                <a:cubicBezTo>
                  <a:pt x="886519" y="2251543"/>
                  <a:pt x="0" y="1365024"/>
                  <a:pt x="0" y="271447"/>
                </a:cubicBezTo>
                <a:cubicBezTo>
                  <a:pt x="0" y="203099"/>
                  <a:pt x="3463" y="135559"/>
                  <a:pt x="10223" y="68994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100" name="Picture 4" descr="Piscicola geometra - chobotnatka rybÃ­">
            <a:extLst>
              <a:ext uri="{FF2B5EF4-FFF2-40B4-BE49-F238E27FC236}">
                <a16:creationId xmlns:a16="http://schemas.microsoft.com/office/drawing/2014/main" id="{A883C8F2-3543-4117-8884-DFF46174A8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23554"/>
          <a:stretch/>
        </p:blipFill>
        <p:spPr bwMode="auto">
          <a:xfrm>
            <a:off x="6632714" y="1"/>
            <a:ext cx="3674754" cy="2106932"/>
          </a:xfrm>
          <a:custGeom>
            <a:avLst/>
            <a:gdLst>
              <a:gd name="connsiteX0" fmla="*/ 21954 w 3674754"/>
              <a:gd name="connsiteY0" fmla="*/ 0 h 2106932"/>
              <a:gd name="connsiteX1" fmla="*/ 3652800 w 3674754"/>
              <a:gd name="connsiteY1" fmla="*/ 0 h 2106932"/>
              <a:gd name="connsiteX2" fmla="*/ 3665268 w 3674754"/>
              <a:gd name="connsiteY2" fmla="*/ 81694 h 2106932"/>
              <a:gd name="connsiteX3" fmla="*/ 3674754 w 3674754"/>
              <a:gd name="connsiteY3" fmla="*/ 269555 h 2106932"/>
              <a:gd name="connsiteX4" fmla="*/ 1837377 w 3674754"/>
              <a:gd name="connsiteY4" fmla="*/ 2106932 h 2106932"/>
              <a:gd name="connsiteX5" fmla="*/ 0 w 3674754"/>
              <a:gd name="connsiteY5" fmla="*/ 269555 h 2106932"/>
              <a:gd name="connsiteX6" fmla="*/ 9486 w 3674754"/>
              <a:gd name="connsiteY6" fmla="*/ 81694 h 2106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74754" h="2106932">
                <a:moveTo>
                  <a:pt x="21954" y="0"/>
                </a:moveTo>
                <a:lnTo>
                  <a:pt x="3652800" y="0"/>
                </a:lnTo>
                <a:lnTo>
                  <a:pt x="3665268" y="81694"/>
                </a:lnTo>
                <a:cubicBezTo>
                  <a:pt x="3671541" y="143461"/>
                  <a:pt x="3674754" y="206133"/>
                  <a:pt x="3674754" y="269555"/>
                </a:cubicBezTo>
                <a:cubicBezTo>
                  <a:pt x="3674754" y="1284311"/>
                  <a:pt x="2852132" y="2106932"/>
                  <a:pt x="1837377" y="2106932"/>
                </a:cubicBezTo>
                <a:cubicBezTo>
                  <a:pt x="822622" y="2106932"/>
                  <a:pt x="0" y="1284311"/>
                  <a:pt x="0" y="269555"/>
                </a:cubicBezTo>
                <a:cubicBezTo>
                  <a:pt x="0" y="206133"/>
                  <a:pt x="3214" y="143461"/>
                  <a:pt x="9486" y="81694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71541E-E4D3-4E38-BF37-1F5D646C60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421682"/>
            <a:ext cx="4977578" cy="3639289"/>
          </a:xfrm>
        </p:spPr>
        <p:txBody>
          <a:bodyPr anchor="ctr">
            <a:normAutofit/>
          </a:bodyPr>
          <a:lstStyle/>
          <a:p>
            <a:r>
              <a:rPr lang="cs-CZ">
                <a:solidFill>
                  <a:srgbClr val="000000"/>
                </a:solidFill>
              </a:rPr>
              <a:t>ektoparazit ryb </a:t>
            </a:r>
          </a:p>
          <a:p>
            <a:r>
              <a:rPr lang="cs-CZ">
                <a:solidFill>
                  <a:srgbClr val="000000"/>
                </a:solidFill>
              </a:rPr>
              <a:t>20-30 mm</a:t>
            </a:r>
          </a:p>
          <a:p>
            <a:r>
              <a:rPr lang="cs-CZ">
                <a:solidFill>
                  <a:srgbClr val="000000"/>
                </a:solidFill>
              </a:rPr>
              <a:t>teplejší stojaté nebo tekoucí vody</a:t>
            </a:r>
          </a:p>
          <a:p>
            <a:r>
              <a:rPr lang="cs-CZ">
                <a:solidFill>
                  <a:srgbClr val="000000"/>
                </a:solidFill>
              </a:rPr>
              <a:t>přemnožení </a:t>
            </a:r>
            <a:r>
              <a:rPr lang="cs-CZ">
                <a:solidFill>
                  <a:srgbClr val="000000"/>
                </a:solidFill>
                <a:sym typeface="Wingdings" panose="05000000000000000000" pitchFamily="2" charset="2"/>
              </a:rPr>
              <a:t> škodlivost v chovných rybnících</a:t>
            </a:r>
            <a:endParaRPr lang="cs-CZ">
              <a:solidFill>
                <a:srgbClr val="000000"/>
              </a:solidFill>
            </a:endParaRPr>
          </a:p>
        </p:txBody>
      </p:sp>
      <p:sp>
        <p:nvSpPr>
          <p:cNvPr id="79" name="Freeform 68">
            <a:extLst>
              <a:ext uri="{FF2B5EF4-FFF2-40B4-BE49-F238E27FC236}">
                <a16:creationId xmlns:a16="http://schemas.microsoft.com/office/drawing/2014/main" id="{FEBD362A-CC27-47D9-8FC3-A5E91BA07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35296" y="2922177"/>
            <a:ext cx="4956705" cy="3945299"/>
          </a:xfrm>
          <a:custGeom>
            <a:avLst/>
            <a:gdLst>
              <a:gd name="connsiteX0" fmla="*/ 2718646 w 4956705"/>
              <a:gd name="connsiteY0" fmla="*/ 0 h 3945299"/>
              <a:gd name="connsiteX1" fmla="*/ 4816486 w 4956705"/>
              <a:gd name="connsiteY1" fmla="*/ 989335 h 3945299"/>
              <a:gd name="connsiteX2" fmla="*/ 4956705 w 4956705"/>
              <a:gd name="connsiteY2" fmla="*/ 1176848 h 3945299"/>
              <a:gd name="connsiteX3" fmla="*/ 4956705 w 4956705"/>
              <a:gd name="connsiteY3" fmla="*/ 3945299 h 3945299"/>
              <a:gd name="connsiteX4" fmla="*/ 294783 w 4956705"/>
              <a:gd name="connsiteY4" fmla="*/ 3945299 h 3945299"/>
              <a:gd name="connsiteX5" fmla="*/ 213645 w 4956705"/>
              <a:gd name="connsiteY5" fmla="*/ 3776866 h 3945299"/>
              <a:gd name="connsiteX6" fmla="*/ 0 w 4956705"/>
              <a:gd name="connsiteY6" fmla="*/ 2718646 h 3945299"/>
              <a:gd name="connsiteX7" fmla="*/ 2718646 w 4956705"/>
              <a:gd name="connsiteY7" fmla="*/ 0 h 3945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56705" h="3945299">
                <a:moveTo>
                  <a:pt x="2718646" y="0"/>
                </a:moveTo>
                <a:cubicBezTo>
                  <a:pt x="3563221" y="0"/>
                  <a:pt x="4317846" y="385123"/>
                  <a:pt x="4816486" y="989335"/>
                </a:cubicBezTo>
                <a:lnTo>
                  <a:pt x="4956705" y="1176848"/>
                </a:lnTo>
                <a:lnTo>
                  <a:pt x="4956705" y="3945299"/>
                </a:lnTo>
                <a:lnTo>
                  <a:pt x="294783" y="3945299"/>
                </a:lnTo>
                <a:lnTo>
                  <a:pt x="213645" y="3776866"/>
                </a:lnTo>
                <a:cubicBezTo>
                  <a:pt x="76074" y="3451612"/>
                  <a:pt x="0" y="3094013"/>
                  <a:pt x="0" y="2718646"/>
                </a:cubicBezTo>
                <a:cubicBezTo>
                  <a:pt x="0" y="1217179"/>
                  <a:pt x="1217179" y="0"/>
                  <a:pt x="2718646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098" name="Picture 2" descr="Piscicola geometra - chobotnatka rybÃ­">
            <a:extLst>
              <a:ext uri="{FF2B5EF4-FFF2-40B4-BE49-F238E27FC236}">
                <a16:creationId xmlns:a16="http://schemas.microsoft.com/office/drawing/2014/main" id="{DDFAA174-C795-42E8-84AB-6E3CBA2AA9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6" r="5691" b="-4"/>
          <a:stretch/>
        </p:blipFill>
        <p:spPr bwMode="auto">
          <a:xfrm>
            <a:off x="7399326" y="3086207"/>
            <a:ext cx="4792674" cy="3781268"/>
          </a:xfrm>
          <a:custGeom>
            <a:avLst/>
            <a:gdLst>
              <a:gd name="connsiteX0" fmla="*/ 2554615 w 4792674"/>
              <a:gd name="connsiteY0" fmla="*/ 0 h 3781268"/>
              <a:gd name="connsiteX1" fmla="*/ 4672942 w 4792674"/>
              <a:gd name="connsiteY1" fmla="*/ 1126306 h 3781268"/>
              <a:gd name="connsiteX2" fmla="*/ 4792674 w 4792674"/>
              <a:gd name="connsiteY2" fmla="*/ 1323391 h 3781268"/>
              <a:gd name="connsiteX3" fmla="*/ 4792674 w 4792674"/>
              <a:gd name="connsiteY3" fmla="*/ 3781268 h 3781268"/>
              <a:gd name="connsiteX4" fmla="*/ 313779 w 4792674"/>
              <a:gd name="connsiteY4" fmla="*/ 3781268 h 3781268"/>
              <a:gd name="connsiteX5" fmla="*/ 308328 w 4792674"/>
              <a:gd name="connsiteY5" fmla="*/ 3772297 h 3781268"/>
              <a:gd name="connsiteX6" fmla="*/ 0 w 4792674"/>
              <a:gd name="connsiteY6" fmla="*/ 2554615 h 3781268"/>
              <a:gd name="connsiteX7" fmla="*/ 2554615 w 4792674"/>
              <a:gd name="connsiteY7" fmla="*/ 0 h 3781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92674" h="3781268">
                <a:moveTo>
                  <a:pt x="2554615" y="0"/>
                </a:moveTo>
                <a:cubicBezTo>
                  <a:pt x="3436412" y="0"/>
                  <a:pt x="4213859" y="446774"/>
                  <a:pt x="4672942" y="1126306"/>
                </a:cubicBezTo>
                <a:lnTo>
                  <a:pt x="4792674" y="1323391"/>
                </a:lnTo>
                <a:lnTo>
                  <a:pt x="4792674" y="3781268"/>
                </a:lnTo>
                <a:lnTo>
                  <a:pt x="313779" y="3781268"/>
                </a:lnTo>
                <a:lnTo>
                  <a:pt x="308328" y="3772297"/>
                </a:lnTo>
                <a:cubicBezTo>
                  <a:pt x="111694" y="3410325"/>
                  <a:pt x="0" y="2995514"/>
                  <a:pt x="0" y="2554615"/>
                </a:cubicBezTo>
                <a:cubicBezTo>
                  <a:pt x="0" y="1143740"/>
                  <a:pt x="1143740" y="0"/>
                  <a:pt x="255461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1901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VÃ½sledek obrÃ¡zku pro afroditka plstnatÃ¡">
            <a:extLst>
              <a:ext uri="{FF2B5EF4-FFF2-40B4-BE49-F238E27FC236}">
                <a16:creationId xmlns:a16="http://schemas.microsoft.com/office/drawing/2014/main" id="{11FD21EC-841A-4AD7-98A0-75DA661832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63" r="204" b="2"/>
          <a:stretch/>
        </p:blipFill>
        <p:spPr bwMode="auto">
          <a:xfrm>
            <a:off x="6706581" y="2247531"/>
            <a:ext cx="5485419" cy="4610469"/>
          </a:xfrm>
          <a:custGeom>
            <a:avLst/>
            <a:gdLst>
              <a:gd name="connsiteX0" fmla="*/ 3140343 w 5485419"/>
              <a:gd name="connsiteY0" fmla="*/ 0 h 4610469"/>
              <a:gd name="connsiteX1" fmla="*/ 5360901 w 5485419"/>
              <a:gd name="connsiteY1" fmla="*/ 919786 h 4610469"/>
              <a:gd name="connsiteX2" fmla="*/ 5485419 w 5485419"/>
              <a:gd name="connsiteY2" fmla="*/ 1056789 h 4610469"/>
              <a:gd name="connsiteX3" fmla="*/ 5485419 w 5485419"/>
              <a:gd name="connsiteY3" fmla="*/ 4610469 h 4610469"/>
              <a:gd name="connsiteX4" fmla="*/ 366137 w 5485419"/>
              <a:gd name="connsiteY4" fmla="*/ 4610469 h 4610469"/>
              <a:gd name="connsiteX5" fmla="*/ 246784 w 5485419"/>
              <a:gd name="connsiteY5" fmla="*/ 4362707 h 4610469"/>
              <a:gd name="connsiteX6" fmla="*/ 0 w 5485419"/>
              <a:gd name="connsiteY6" fmla="*/ 3140344 h 4610469"/>
              <a:gd name="connsiteX7" fmla="*/ 3140343 w 5485419"/>
              <a:gd name="connsiteY7" fmla="*/ 0 h 4610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85419" h="4610469">
                <a:moveTo>
                  <a:pt x="3140343" y="0"/>
                </a:moveTo>
                <a:cubicBezTo>
                  <a:pt x="4007525" y="0"/>
                  <a:pt x="4792611" y="351495"/>
                  <a:pt x="5360901" y="919786"/>
                </a:cubicBezTo>
                <a:lnTo>
                  <a:pt x="5485419" y="1056789"/>
                </a:lnTo>
                <a:lnTo>
                  <a:pt x="5485419" y="4610469"/>
                </a:lnTo>
                <a:lnTo>
                  <a:pt x="366137" y="4610469"/>
                </a:lnTo>
                <a:lnTo>
                  <a:pt x="246784" y="4362707"/>
                </a:lnTo>
                <a:cubicBezTo>
                  <a:pt x="87874" y="3987002"/>
                  <a:pt x="0" y="3573935"/>
                  <a:pt x="0" y="3140344"/>
                </a:cubicBezTo>
                <a:cubicBezTo>
                  <a:pt x="0" y="1405980"/>
                  <a:pt x="1405980" y="0"/>
                  <a:pt x="3140343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VÃ½sledek obrÃ¡zku pro afroditka plstnatÃ¡">
            <a:extLst>
              <a:ext uri="{FF2B5EF4-FFF2-40B4-BE49-F238E27FC236}">
                <a16:creationId xmlns:a16="http://schemas.microsoft.com/office/drawing/2014/main" id="{E35FA7D5-17ED-4AA2-ACF1-ED26DCCBA0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98" r="-1" b="-1"/>
          <a:stretch/>
        </p:blipFill>
        <p:spPr bwMode="auto">
          <a:xfrm>
            <a:off x="6219440" y="1"/>
            <a:ext cx="4548867" cy="2614366"/>
          </a:xfrm>
          <a:custGeom>
            <a:avLst/>
            <a:gdLst>
              <a:gd name="connsiteX0" fmla="*/ 28132 w 4548867"/>
              <a:gd name="connsiteY0" fmla="*/ 0 h 2614366"/>
              <a:gd name="connsiteX1" fmla="*/ 4520736 w 4548867"/>
              <a:gd name="connsiteY1" fmla="*/ 0 h 2614366"/>
              <a:gd name="connsiteX2" fmla="*/ 4537124 w 4548867"/>
              <a:gd name="connsiteY2" fmla="*/ 107385 h 2614366"/>
              <a:gd name="connsiteX3" fmla="*/ 4548867 w 4548867"/>
              <a:gd name="connsiteY3" fmla="*/ 339933 h 2614366"/>
              <a:gd name="connsiteX4" fmla="*/ 2274434 w 4548867"/>
              <a:gd name="connsiteY4" fmla="*/ 2614366 h 2614366"/>
              <a:gd name="connsiteX5" fmla="*/ 0 w 4548867"/>
              <a:gd name="connsiteY5" fmla="*/ 339933 h 2614366"/>
              <a:gd name="connsiteX6" fmla="*/ 11743 w 4548867"/>
              <a:gd name="connsiteY6" fmla="*/ 107385 h 2614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48867" h="2614366">
                <a:moveTo>
                  <a:pt x="28132" y="0"/>
                </a:moveTo>
                <a:lnTo>
                  <a:pt x="4520736" y="0"/>
                </a:lnTo>
                <a:lnTo>
                  <a:pt x="4537124" y="107385"/>
                </a:lnTo>
                <a:cubicBezTo>
                  <a:pt x="4544889" y="183845"/>
                  <a:pt x="4548867" y="261424"/>
                  <a:pt x="4548867" y="339933"/>
                </a:cubicBezTo>
                <a:cubicBezTo>
                  <a:pt x="4548867" y="1596068"/>
                  <a:pt x="3530568" y="2614366"/>
                  <a:pt x="2274434" y="2614366"/>
                </a:cubicBezTo>
                <a:cubicBezTo>
                  <a:pt x="1018299" y="2614366"/>
                  <a:pt x="0" y="1596068"/>
                  <a:pt x="0" y="339933"/>
                </a:cubicBezTo>
                <a:cubicBezTo>
                  <a:pt x="0" y="261424"/>
                  <a:pt x="3978" y="183845"/>
                  <a:pt x="11743" y="107385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3B37BAF8-EA97-496B-9DF6-3D53B6A19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FCB1C481-4C8A-48AD-80CC-0E981261B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661" y="802955"/>
            <a:ext cx="5290594" cy="1454051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000000"/>
                </a:solidFill>
              </a:rPr>
              <a:t>afroditka plstnatá </a:t>
            </a:r>
            <a:r>
              <a:rPr lang="cs-CZ" i="1">
                <a:solidFill>
                  <a:srgbClr val="000000"/>
                </a:solidFill>
              </a:rPr>
              <a:t>(Aphrodita aculeata)</a:t>
            </a:r>
            <a:endParaRPr lang="cs-CZ">
              <a:solidFill>
                <a:srgbClr val="00000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1BD2050-89C0-4264-B8E5-19FFA041C8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661" y="2421682"/>
            <a:ext cx="5286665" cy="3639289"/>
          </a:xfrm>
        </p:spPr>
        <p:txBody>
          <a:bodyPr anchor="ctr">
            <a:normAutofit/>
          </a:bodyPr>
          <a:lstStyle/>
          <a:p>
            <a:r>
              <a:rPr lang="cs-CZ">
                <a:solidFill>
                  <a:srgbClr val="000000"/>
                </a:solidFill>
              </a:rPr>
              <a:t>mořský kroužkovec</a:t>
            </a:r>
          </a:p>
          <a:p>
            <a:r>
              <a:rPr lang="cs-CZ">
                <a:solidFill>
                  <a:srgbClr val="000000"/>
                </a:solidFill>
              </a:rPr>
              <a:t>potrava – organické zbytky organismů, mikroskopičtí živočichové</a:t>
            </a:r>
          </a:p>
          <a:p>
            <a:r>
              <a:rPr lang="cs-CZ">
                <a:solidFill>
                  <a:srgbClr val="000000"/>
                </a:solidFill>
              </a:rPr>
              <a:t>až 18 cm</a:t>
            </a:r>
          </a:p>
        </p:txBody>
      </p:sp>
    </p:spTree>
    <p:extLst>
      <p:ext uri="{BB962C8B-B14F-4D97-AF65-F5344CB8AC3E}">
        <p14:creationId xmlns:p14="http://schemas.microsoft.com/office/powerpoint/2010/main" val="318554217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185</Words>
  <Application>Microsoft Office PowerPoint</Application>
  <PresentationFormat>Širokoúhlá obrazovka</PresentationFormat>
  <Paragraphs>49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Motiv Office</vt:lpstr>
      <vt:lpstr>kmen: Kroužkovci</vt:lpstr>
      <vt:lpstr>obecná charakteristika</vt:lpstr>
      <vt:lpstr>Prezentace aplikace PowerPoint</vt:lpstr>
      <vt:lpstr>modelový organismus  žížala obecná (Lumbriculus terrestris)</vt:lpstr>
      <vt:lpstr>nitěnka obecná (Tubifex tubifex)</vt:lpstr>
      <vt:lpstr>pijavka koňská (Haemopis sanguisuga)</vt:lpstr>
      <vt:lpstr>pijavka lékařská (Hirudo medicinalis)</vt:lpstr>
      <vt:lpstr>chobotnatka rybí (Piscicola geometra)</vt:lpstr>
      <vt:lpstr>afroditka plstnatá (Aphrodita aculeata)</vt:lpstr>
      <vt:lpstr>rournatec vějířovitý (Spirographis spallanzanii)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kmen: Kroužkovci</dc:title>
  <dc:creator>Michal Dáňa</dc:creator>
  <cp:lastModifiedBy>Michal Dáňa</cp:lastModifiedBy>
  <cp:revision>1</cp:revision>
  <dcterms:created xsi:type="dcterms:W3CDTF">2019-03-20T19:14:58Z</dcterms:created>
  <dcterms:modified xsi:type="dcterms:W3CDTF">2019-03-20T19:15:17Z</dcterms:modified>
</cp:coreProperties>
</file>