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A8E5C-2AB1-4672-AA44-57D5A5A31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004389-DF26-4F67-8DB7-C842C7285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C6A53B-66E6-4841-9DEF-C5CEB1D7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ECFE-6709-4F5F-B794-75D754239567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A8602E-B589-4673-8727-7CD4E986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6BBE3B-D464-4938-8970-81AE726F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204F-B258-46EB-B84A-4A92E76E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52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3366A-193E-409C-9DFA-BEA09300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BB0700-1830-4DB7-B335-8EFBB8578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E524E4-6621-4D41-A6DE-BA835EF6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ECFE-6709-4F5F-B794-75D754239567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3A71D5-9525-490D-A110-012BF9B2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3E8373-8CD4-4CDF-96C6-B4A1B6DD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204F-B258-46EB-B84A-4A92E76E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57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C3B44D4-1ADD-47BA-B8A9-B5CE5D62A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5B897A-3AC3-470D-A6E0-37CC36D42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F8A303-E05F-4E32-955B-08D80945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ECFE-6709-4F5F-B794-75D754239567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F5E2DA-8DB8-4C01-BA39-D1BAF546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A0FADB-3116-442F-83B9-089EEA00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204F-B258-46EB-B84A-4A92E76E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9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4FB5F-DB39-448C-A11C-FF2B5005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279C17-13B0-4FE2-8781-25FAFFCC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08B26C-6BBF-413B-A560-5F3A28E9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ECFE-6709-4F5F-B794-75D754239567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6031C6-3986-40CF-9FC2-990D18947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FA2EE4-5B57-4E9D-8918-AA8FEBE2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204F-B258-46EB-B84A-4A92E76E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55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0690A-CE85-4F4B-895F-0E7C59C4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88BE77-D54F-4F5C-A32A-B71AE550A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FEFB9F-C874-4283-A8E5-CA3C1519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ECFE-6709-4F5F-B794-75D754239567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E6B927-C987-4B9A-8E93-18363048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4D564F-75AF-426B-8B16-14F8B647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204F-B258-46EB-B84A-4A92E76E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39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21C1F-0D78-4860-A78E-698A1ED50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1C531C-530B-4A76-A898-DB3A15647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FB90616-1DD9-424C-9F05-4D1FE5FAE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4A910C-C012-48F9-8F6F-F5740F5D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ECFE-6709-4F5F-B794-75D754239567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CCC36F-796C-49A6-8C0C-7B969E1D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85DD62-0A92-4932-BED9-B7505CBF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204F-B258-46EB-B84A-4A92E76E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95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5E3BC-7F3F-4DFB-935D-D4BC6A01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B484D0-6EAE-45BB-8DBA-CF08C6615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992E01-547B-43B4-806B-E9109B0B5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605F2A-AA52-48AD-9D5C-453DAB639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102890-893F-4511-86A3-D9E28506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C0DC2E-862B-487F-AD90-E8C3DE5B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ECFE-6709-4F5F-B794-75D754239567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1E3FA4-FDF8-40D2-842B-05943208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5FF928-4FCF-4167-8908-0E6B110A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204F-B258-46EB-B84A-4A92E76E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00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A4940-F532-4FC7-B579-CA4B5C3C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76B97E-E1EA-4B42-8AC8-95A51895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ECFE-6709-4F5F-B794-75D754239567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73AEC1-7469-4D12-BD42-5222FA0E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F3AF3FB-CDF8-4BD1-BEC7-6B968F3A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204F-B258-46EB-B84A-4A92E76E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78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C2CE454-0CF3-4AC8-BC01-741585AD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ECFE-6709-4F5F-B794-75D754239567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CF4E86-B78C-470F-BBAB-1A9DDDC0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275035-521F-47AE-9B20-5638C2B8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204F-B258-46EB-B84A-4A92E76E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49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196FB-2F73-44A2-BBF2-1CF80AFF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94F9A-C152-405D-8BA1-7E47D8DE2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1B6C0E-D3E6-4434-A236-CA5FCA664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6E7B4F-F9F5-4BF0-8CF6-35929D442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ECFE-6709-4F5F-B794-75D754239567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C54145-FA4F-497B-943E-8618E7D7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C3E9D-F313-41B2-B960-C5F3326D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204F-B258-46EB-B84A-4A92E76E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73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FD055-C4EC-40A4-AA3E-245D9BD8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8F4520F-0CCE-41F3-A39A-7ECC10719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6915A6-36A6-4733-9E54-18B82E2A4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ABBBE1-9F5D-4C36-8A7B-FBE641AD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ECFE-6709-4F5F-B794-75D754239567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26B117-F61E-42F7-8BC1-0E1C6F3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44D74C-B71B-4642-92F1-8AC6CF8F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0204F-B258-46EB-B84A-4A92E76E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4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185E43A-7E14-47A8-91BC-FF598638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C5F400-FBEC-4C01-9AD9-81B86B38C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CC2705-4F19-4AEF-B89F-D81138ABD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ECFE-6709-4F5F-B794-75D754239567}" type="datetimeFigureOut">
              <a:rPr lang="cs-CZ" smtClean="0"/>
              <a:t>06.05.2019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A4F219-202D-4216-ADD7-BBDD3DB43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0E3A6-7D97-4A21-BB2A-C4BE1B56E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0204F-B258-46EB-B84A-4A92E76EF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60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DFB11-B4B1-47D1-A716-75151906B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3" y="2245810"/>
            <a:ext cx="7712417" cy="778744"/>
          </a:xfrm>
        </p:spPr>
        <p:txBody>
          <a:bodyPr>
            <a:normAutofit/>
          </a:bodyPr>
          <a:lstStyle/>
          <a:p>
            <a:pPr algn="l"/>
            <a:r>
              <a:rPr lang="cs-CZ" sz="4600"/>
              <a:t>Hmyz s proměnou dokonalou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71D7E0-2792-4530-AD2F-DDEBD4007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437" y="3139414"/>
            <a:ext cx="6948463" cy="1380220"/>
          </a:xfrm>
        </p:spPr>
        <p:txBody>
          <a:bodyPr>
            <a:normAutofit/>
          </a:bodyPr>
          <a:lstStyle/>
          <a:p>
            <a:pPr algn="l"/>
            <a:r>
              <a:rPr lang="cs-CZ" sz="2000"/>
              <a:t>Vývoj přes larvální stádium</a:t>
            </a:r>
          </a:p>
          <a:p>
            <a:pPr algn="l"/>
            <a:r>
              <a:rPr lang="cs-CZ" sz="2000"/>
              <a:t>Michal Dáňa</a:t>
            </a:r>
          </a:p>
          <a:p>
            <a:pPr algn="l"/>
            <a:r>
              <a:rPr lang="cs-CZ" sz="2000"/>
              <a:t>ZŠ Holýšov</a:t>
            </a:r>
          </a:p>
        </p:txBody>
      </p:sp>
      <p:sp>
        <p:nvSpPr>
          <p:cNvPr id="16390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633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VÃ½sledek obrÃ¡zku pro vilÃ­k">
            <a:extLst>
              <a:ext uri="{FF2B5EF4-FFF2-40B4-BE49-F238E27FC236}">
                <a16:creationId xmlns:a16="http://schemas.microsoft.com/office/drawing/2014/main" id="{8CCA31BE-CF43-401A-80EC-105A6D93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7713" y="643467"/>
            <a:ext cx="1377950" cy="2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388" name="Picture 4" descr="VÃ½sledek obrÃ¡zku pro ferda mravenec">
            <a:extLst>
              <a:ext uri="{FF2B5EF4-FFF2-40B4-BE49-F238E27FC236}">
                <a16:creationId xmlns:a16="http://schemas.microsoft.com/office/drawing/2014/main" id="{D163FE10-F3EC-42BE-8FA6-719ADB90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549" y="3589866"/>
            <a:ext cx="2627311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7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B6A0A-7FB9-4D58-8D62-DD667A05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/>
              <a:t>Řád motýli – obecná charakteristika</a:t>
            </a:r>
          </a:p>
        </p:txBody>
      </p:sp>
      <p:pic>
        <p:nvPicPr>
          <p:cNvPr id="8194" name="Picture 2" descr="VÃ½sledek obrÃ¡zku pro atlas velkÃ½">
            <a:extLst>
              <a:ext uri="{FF2B5EF4-FFF2-40B4-BE49-F238E27FC236}">
                <a16:creationId xmlns:a16="http://schemas.microsoft.com/office/drawing/2014/main" id="{C61A964B-B2E8-47AC-BDE5-C07E52F42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3" r="2610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97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D9250E-F8EE-411E-93AF-E3CDFFA4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3200"/>
              <a:t>denní i noční aktivita</a:t>
            </a:r>
          </a:p>
          <a:p>
            <a:r>
              <a:rPr lang="cs-CZ" sz="3200"/>
              <a:t>na křídlech šupinky</a:t>
            </a:r>
          </a:p>
          <a:p>
            <a:r>
              <a:rPr lang="cs-CZ" sz="3200"/>
              <a:t>sací ústrojí („sosák“) - dospělci</a:t>
            </a:r>
          </a:p>
          <a:p>
            <a:r>
              <a:rPr lang="cs-CZ" sz="3200"/>
              <a:t>kousací ústrojí - housenky</a:t>
            </a:r>
          </a:p>
        </p:txBody>
      </p:sp>
    </p:spTree>
    <p:extLst>
      <p:ext uri="{BB962C8B-B14F-4D97-AF65-F5344CB8AC3E}">
        <p14:creationId xmlns:p14="http://schemas.microsoft.com/office/powerpoint/2010/main" val="90282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72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F0A35A-6854-4A24-A59D-54053566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zástupci denních motýlů</a:t>
            </a:r>
          </a:p>
        </p:txBody>
      </p:sp>
      <p:pic>
        <p:nvPicPr>
          <p:cNvPr id="9220" name="Picture 4" descr="VÃ½sledek obrÃ¡zku pro mol Å¡atnÃ­">
            <a:extLst>
              <a:ext uri="{FF2B5EF4-FFF2-40B4-BE49-F238E27FC236}">
                <a16:creationId xmlns:a16="http://schemas.microsoft.com/office/drawing/2014/main" id="{7A49AD27-AF99-460E-92F5-A461DA9B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517973"/>
            <a:ext cx="3662730" cy="27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3" name="Straight Connector 74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VÃ½sledek obrÃ¡zku pro bÄlÃ¡sek zelnÃ½">
            <a:extLst>
              <a:ext uri="{FF2B5EF4-FFF2-40B4-BE49-F238E27FC236}">
                <a16:creationId xmlns:a16="http://schemas.microsoft.com/office/drawing/2014/main" id="{EED51C18-2C9F-4D4C-ABA3-DFB5B5ED7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3771048"/>
            <a:ext cx="3662730" cy="24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4C93C-D1DB-4607-80AA-650FBA86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bělásek zelný </a:t>
            </a:r>
            <a:r>
              <a:rPr lang="cs-CZ" sz="2000" i="1">
                <a:solidFill>
                  <a:srgbClr val="FFFFFF"/>
                </a:solidFill>
              </a:rPr>
              <a:t>(Pieris brassicae)</a:t>
            </a:r>
            <a:endParaRPr lang="cs-CZ" sz="2000">
              <a:solidFill>
                <a:srgbClr val="FFFFFF"/>
              </a:solidFill>
            </a:endParaRPr>
          </a:p>
          <a:p>
            <a:pPr lvl="1"/>
            <a:r>
              <a:rPr lang="cs-CZ" sz="2000">
                <a:solidFill>
                  <a:srgbClr val="FFFFFF"/>
                </a:solidFill>
              </a:rPr>
              <a:t>brukvovité rostliny</a:t>
            </a:r>
          </a:p>
          <a:p>
            <a:pPr lvl="1"/>
            <a:r>
              <a:rPr lang="cs-CZ" sz="2000">
                <a:solidFill>
                  <a:srgbClr val="FFFFFF"/>
                </a:solidFill>
              </a:rPr>
              <a:t>housenky </a:t>
            </a:r>
            <a:r>
              <a:rPr lang="cs-CZ" sz="2000">
                <a:solidFill>
                  <a:srgbClr val="FFFFFF"/>
                </a:solidFill>
                <a:sym typeface="Wingdings" panose="05000000000000000000" pitchFamily="2" charset="2"/>
              </a:rPr>
              <a:t> ožer listů</a:t>
            </a:r>
          </a:p>
          <a:p>
            <a:pPr lvl="1"/>
            <a:r>
              <a:rPr lang="cs-CZ" sz="2000">
                <a:solidFill>
                  <a:srgbClr val="FFFFFF"/>
                </a:solidFill>
                <a:sym typeface="Wingdings" panose="05000000000000000000" pitchFamily="2" charset="2"/>
              </a:rPr>
              <a:t>predují  Lumek</a:t>
            </a:r>
          </a:p>
          <a:p>
            <a:r>
              <a:rPr lang="cs-CZ" sz="2000">
                <a:solidFill>
                  <a:srgbClr val="FFFFFF"/>
                </a:solidFill>
                <a:sym typeface="Wingdings" panose="05000000000000000000" pitchFamily="2" charset="2"/>
              </a:rPr>
              <a:t>mol šatní </a:t>
            </a:r>
            <a:r>
              <a:rPr lang="cs-CZ" sz="2000" i="1">
                <a:solidFill>
                  <a:srgbClr val="FFFFFF"/>
                </a:solidFill>
                <a:sym typeface="Wingdings" panose="05000000000000000000" pitchFamily="2" charset="2"/>
              </a:rPr>
              <a:t>(Tineola bisselliella)</a:t>
            </a:r>
            <a:endParaRPr lang="cs-CZ" sz="200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lvl="1"/>
            <a:r>
              <a:rPr lang="cs-CZ" sz="2000">
                <a:solidFill>
                  <a:srgbClr val="FFFFFF"/>
                </a:solidFill>
              </a:rPr>
              <a:t>larvy škodí v domácnostech </a:t>
            </a:r>
            <a:r>
              <a:rPr lang="cs-CZ" sz="2000">
                <a:solidFill>
                  <a:srgbClr val="FFFFFF"/>
                </a:solidFill>
                <a:sym typeface="Wingdings" panose="05000000000000000000" pitchFamily="2" charset="2"/>
              </a:rPr>
              <a:t>keratin</a:t>
            </a:r>
          </a:p>
          <a:p>
            <a:pPr lvl="1"/>
            <a:r>
              <a:rPr lang="cs-CZ" sz="2000">
                <a:solidFill>
                  <a:srgbClr val="FFFFFF"/>
                </a:solidFill>
                <a:sym typeface="Wingdings" panose="05000000000000000000" pitchFamily="2" charset="2"/>
              </a:rPr>
              <a:t>po svůj život nepijí</a:t>
            </a:r>
          </a:p>
          <a:p>
            <a:pPr lvl="1"/>
            <a:r>
              <a:rPr lang="cs-CZ" sz="2000">
                <a:solidFill>
                  <a:srgbClr val="FFFFFF"/>
                </a:solidFill>
                <a:sym typeface="Wingdings" panose="05000000000000000000" pitchFamily="2" charset="2"/>
              </a:rPr>
              <a:t>vývoj měsíc až rok (dle podmínek)</a:t>
            </a:r>
            <a:endParaRPr lang="cs-CZ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52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E50164-FDC8-4E00-8039-2D34A133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zástupci denních motýlů</a:t>
            </a:r>
          </a:p>
        </p:txBody>
      </p:sp>
      <p:pic>
        <p:nvPicPr>
          <p:cNvPr id="10242" name="Picture 2" descr="VÃ½sledek obrÃ¡zku pro bourec moruÅ¡ovÃ½">
            <a:extLst>
              <a:ext uri="{FF2B5EF4-FFF2-40B4-BE49-F238E27FC236}">
                <a16:creationId xmlns:a16="http://schemas.microsoft.com/office/drawing/2014/main" id="{4025345E-7840-477E-987A-FAF34790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36" y="478232"/>
            <a:ext cx="2929030" cy="2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6" descr="VÃ½sledek obrÃ¡zku pro moruÅ¡e">
            <a:extLst>
              <a:ext uri="{FF2B5EF4-FFF2-40B4-BE49-F238E27FC236}">
                <a16:creationId xmlns:a16="http://schemas.microsoft.com/office/drawing/2014/main" id="{7EF1F9C6-E558-4FC3-842B-78BCAA23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3761891"/>
            <a:ext cx="3662730" cy="244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11E4E7-8921-4FA1-8E72-88480827E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cs-CZ" sz="2200">
                <a:solidFill>
                  <a:srgbClr val="FFFFFF"/>
                </a:solidFill>
              </a:rPr>
              <a:t>bourec morušový </a:t>
            </a:r>
            <a:r>
              <a:rPr lang="cs-CZ" sz="2200" i="1">
                <a:solidFill>
                  <a:srgbClr val="FFFFFF"/>
                </a:solidFill>
              </a:rPr>
              <a:t>(Bombyx mori)</a:t>
            </a:r>
            <a:endParaRPr lang="cs-CZ" sz="2200">
              <a:solidFill>
                <a:srgbClr val="FFFFFF"/>
              </a:solidFill>
            </a:endParaRPr>
          </a:p>
          <a:p>
            <a:pPr lvl="1"/>
            <a:r>
              <a:rPr lang="cs-CZ" sz="2200">
                <a:solidFill>
                  <a:srgbClr val="FFFFFF"/>
                </a:solidFill>
              </a:rPr>
              <a:t>zámotek kukel </a:t>
            </a:r>
            <a:r>
              <a:rPr lang="cs-CZ" sz="2200">
                <a:solidFill>
                  <a:srgbClr val="FFFFFF"/>
                </a:solidFill>
                <a:sym typeface="Wingdings" panose="05000000000000000000" pitchFamily="2" charset="2"/>
              </a:rPr>
              <a:t> hedvábí</a:t>
            </a:r>
          </a:p>
          <a:p>
            <a:pPr lvl="1"/>
            <a:r>
              <a:rPr lang="cs-CZ" sz="2200">
                <a:solidFill>
                  <a:srgbClr val="FFFFFF"/>
                </a:solidFill>
                <a:sym typeface="Wingdings" panose="05000000000000000000" pitchFamily="2" charset="2"/>
              </a:rPr>
              <a:t>potravní specialista  moruše</a:t>
            </a:r>
          </a:p>
          <a:p>
            <a:r>
              <a:rPr lang="cs-CZ" sz="2200">
                <a:solidFill>
                  <a:srgbClr val="FFFFFF"/>
                </a:solidFill>
                <a:sym typeface="Wingdings" panose="05000000000000000000" pitchFamily="2" charset="2"/>
              </a:rPr>
              <a:t>otakárek fenyklový </a:t>
            </a:r>
            <a:r>
              <a:rPr lang="cs-CZ" sz="2200" i="1">
                <a:solidFill>
                  <a:srgbClr val="FFFFFF"/>
                </a:solidFill>
                <a:sym typeface="Wingdings" panose="05000000000000000000" pitchFamily="2" charset="2"/>
              </a:rPr>
              <a:t>(Papilio machaon)</a:t>
            </a:r>
          </a:p>
          <a:p>
            <a:r>
              <a:rPr lang="cs-CZ" sz="2200">
                <a:solidFill>
                  <a:srgbClr val="FFFFFF"/>
                </a:solidFill>
                <a:sym typeface="Wingdings" panose="05000000000000000000" pitchFamily="2" charset="2"/>
              </a:rPr>
              <a:t>otakárek ovocný </a:t>
            </a:r>
            <a:r>
              <a:rPr lang="cs-CZ" sz="2200" i="1">
                <a:solidFill>
                  <a:srgbClr val="FFFFFF"/>
                </a:solidFill>
                <a:sym typeface="Wingdings" panose="05000000000000000000" pitchFamily="2" charset="2"/>
              </a:rPr>
              <a:t>(Iphiclides podalirius)</a:t>
            </a:r>
            <a:endParaRPr lang="cs-CZ" sz="220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r>
              <a:rPr lang="cs-CZ" sz="2200">
                <a:solidFill>
                  <a:srgbClr val="FFFFFF"/>
                </a:solidFill>
                <a:sym typeface="Wingdings" panose="05000000000000000000" pitchFamily="2" charset="2"/>
              </a:rPr>
              <a:t>babočka kopřivová </a:t>
            </a:r>
            <a:r>
              <a:rPr lang="cs-CZ" sz="2200" i="1">
                <a:solidFill>
                  <a:srgbClr val="FFFFFF"/>
                </a:solidFill>
                <a:sym typeface="Wingdings" panose="05000000000000000000" pitchFamily="2" charset="2"/>
              </a:rPr>
              <a:t>(Aglais urticae)</a:t>
            </a:r>
          </a:p>
          <a:p>
            <a:r>
              <a:rPr lang="cs-CZ" sz="2200">
                <a:solidFill>
                  <a:srgbClr val="FFFFFF"/>
                </a:solidFill>
                <a:sym typeface="Wingdings" panose="05000000000000000000" pitchFamily="2" charset="2"/>
              </a:rPr>
              <a:t>babočka paví oko </a:t>
            </a:r>
            <a:r>
              <a:rPr lang="cs-CZ" sz="2200" i="1">
                <a:solidFill>
                  <a:srgbClr val="FFFFFF"/>
                </a:solidFill>
                <a:sym typeface="Wingdings" panose="05000000000000000000" pitchFamily="2" charset="2"/>
              </a:rPr>
              <a:t>(Inachis io)</a:t>
            </a:r>
            <a:endParaRPr lang="cs-CZ" sz="220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endParaRPr lang="cs-CZ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1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F1BCA-D090-4C70-A8F1-185EA5E7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000"/>
              <a:t>zástupci nočních motýlů</a:t>
            </a:r>
          </a:p>
        </p:txBody>
      </p:sp>
      <p:pic>
        <p:nvPicPr>
          <p:cNvPr id="11268" name="Picture 4" descr="VÃ½sledek obrÃ¡zku pro bekynÄ mniÅ¡ka">
            <a:extLst>
              <a:ext uri="{FF2B5EF4-FFF2-40B4-BE49-F238E27FC236}">
                <a16:creationId xmlns:a16="http://schemas.microsoft.com/office/drawing/2014/main" id="{1BDF12DE-2600-41F1-AC50-D46A8E4AC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0" r="19070" b="-2"/>
          <a:stretch/>
        </p:blipFill>
        <p:spPr bwMode="auto">
          <a:xfrm>
            <a:off x="20" y="10"/>
            <a:ext cx="2917436" cy="340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VÃ½sledek obrÃ¡zku pro liÅ¡aj smrtihlav">
            <a:extLst>
              <a:ext uri="{FF2B5EF4-FFF2-40B4-BE49-F238E27FC236}">
                <a16:creationId xmlns:a16="http://schemas.microsoft.com/office/drawing/2014/main" id="{73F3B8BA-7C1C-4B0B-B1EE-E84361A9B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23337" b="1"/>
          <a:stretch/>
        </p:blipFill>
        <p:spPr bwMode="auto">
          <a:xfrm>
            <a:off x="3008896" y="-2655"/>
            <a:ext cx="2917457" cy="34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Ã½sledek obrÃ¡zku pro bekynÄ mniÅ¡ka larva">
            <a:extLst>
              <a:ext uri="{FF2B5EF4-FFF2-40B4-BE49-F238E27FC236}">
                <a16:creationId xmlns:a16="http://schemas.microsoft.com/office/drawing/2014/main" id="{A27688C4-1525-4CE4-8830-E010D1C9D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" r="1" b="10726"/>
          <a:stretch/>
        </p:blipFill>
        <p:spPr bwMode="auto">
          <a:xfrm>
            <a:off x="20" y="3494314"/>
            <a:ext cx="5926333" cy="336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F72B16-318D-4341-8953-362C0B86C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121408"/>
            <a:ext cx="5683348" cy="4050792"/>
          </a:xfrm>
        </p:spPr>
        <p:txBody>
          <a:bodyPr>
            <a:normAutofit/>
          </a:bodyPr>
          <a:lstStyle/>
          <a:p>
            <a:r>
              <a:rPr lang="cs-CZ"/>
              <a:t>lišaj smrtihlav </a:t>
            </a:r>
            <a:r>
              <a:rPr lang="cs-CZ" i="1"/>
              <a:t>(Acherontia atropos)</a:t>
            </a:r>
            <a:endParaRPr lang="cs-CZ"/>
          </a:p>
          <a:p>
            <a:pPr lvl="1"/>
            <a:r>
              <a:rPr lang="cs-CZ" sz="2800"/>
              <a:t>motýl přinášející „smrt“ </a:t>
            </a:r>
            <a:r>
              <a:rPr lang="cs-CZ" sz="2800">
                <a:sym typeface="Wingdings" panose="05000000000000000000" pitchFamily="2" charset="2"/>
              </a:rPr>
              <a:t> pověra</a:t>
            </a:r>
          </a:p>
          <a:p>
            <a:pPr lvl="1"/>
            <a:r>
              <a:rPr lang="cs-CZ" sz="2800">
                <a:sym typeface="Wingdings" panose="05000000000000000000" pitchFamily="2" charset="2"/>
              </a:rPr>
              <a:t>typická kresba lebky</a:t>
            </a:r>
          </a:p>
          <a:p>
            <a:pPr lvl="1"/>
            <a:endParaRPr lang="cs-CZ" sz="2800"/>
          </a:p>
          <a:p>
            <a:r>
              <a:rPr lang="cs-CZ"/>
              <a:t>bekyně mniška </a:t>
            </a:r>
            <a:r>
              <a:rPr lang="cs-CZ" i="1"/>
              <a:t>(Lymantria monacha)</a:t>
            </a:r>
            <a:endParaRPr lang="cs-CZ"/>
          </a:p>
          <a:p>
            <a:pPr lvl="1"/>
            <a:r>
              <a:rPr lang="cs-CZ" sz="2800"/>
              <a:t>chlupaté housenky</a:t>
            </a:r>
          </a:p>
          <a:p>
            <a:pPr lvl="1"/>
            <a:r>
              <a:rPr lang="cs-CZ" sz="2800"/>
              <a:t>potrava </a:t>
            </a:r>
            <a:r>
              <a:rPr lang="cs-CZ" sz="2800">
                <a:sym typeface="Wingdings" panose="05000000000000000000" pitchFamily="2" charset="2"/>
              </a:rPr>
              <a:t> jehličí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510588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FDCB1A-BDFA-46A6-BFDC-B233B241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zástupci nočních motýlů</a:t>
            </a:r>
          </a:p>
        </p:txBody>
      </p:sp>
      <p:pic>
        <p:nvPicPr>
          <p:cNvPr id="12290" name="Picture 2" descr="VÃ½sledek obrÃ¡zku pro martinÃ¡Ä hruÅ¡ÅovÃ½ housenka">
            <a:extLst>
              <a:ext uri="{FF2B5EF4-FFF2-40B4-BE49-F238E27FC236}">
                <a16:creationId xmlns:a16="http://schemas.microsoft.com/office/drawing/2014/main" id="{F7EBE791-B2CE-4C60-8346-279293BFB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650747"/>
            <a:ext cx="3662730" cy="244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VÃ½sledek obrÃ¡zku pro martinÃ¡Ä hruÅ¡ÅovÃ½">
            <a:extLst>
              <a:ext uri="{FF2B5EF4-FFF2-40B4-BE49-F238E27FC236}">
                <a16:creationId xmlns:a16="http://schemas.microsoft.com/office/drawing/2014/main" id="{A3296081-FD34-4CE1-BBB0-E81A0729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3780205"/>
            <a:ext cx="3662730" cy="24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297C88-1248-48B8-B03D-6A486242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cs-CZ" sz="2400">
                <a:solidFill>
                  <a:srgbClr val="FFFFFF"/>
                </a:solidFill>
              </a:rPr>
              <a:t>martináč hrušňový </a:t>
            </a:r>
            <a:r>
              <a:rPr lang="cs-CZ" sz="2400" i="1">
                <a:solidFill>
                  <a:srgbClr val="FFFFFF"/>
                </a:solidFill>
              </a:rPr>
              <a:t>(Saturnia pyri)</a:t>
            </a:r>
          </a:p>
          <a:p>
            <a:pPr lvl="1"/>
            <a:r>
              <a:rPr lang="cs-CZ">
                <a:solidFill>
                  <a:srgbClr val="FFFFFF"/>
                </a:solidFill>
              </a:rPr>
              <a:t>největší v Evropě (až 16 cm)</a:t>
            </a:r>
          </a:p>
          <a:p>
            <a:pPr lvl="1"/>
            <a:r>
              <a:rPr lang="cs-CZ">
                <a:solidFill>
                  <a:srgbClr val="FFFFFF"/>
                </a:solidFill>
              </a:rPr>
              <a:t>ČR pouze jižní Morava</a:t>
            </a:r>
          </a:p>
          <a:p>
            <a:pPr lvl="1"/>
            <a:r>
              <a:rPr lang="cs-CZ">
                <a:solidFill>
                  <a:srgbClr val="FFFFFF"/>
                </a:solidFill>
              </a:rPr>
              <a:t>SILNĚ OHROŽEN</a:t>
            </a:r>
          </a:p>
        </p:txBody>
      </p:sp>
    </p:spTree>
    <p:extLst>
      <p:ext uri="{BB962C8B-B14F-4D97-AF65-F5344CB8AC3E}">
        <p14:creationId xmlns:p14="http://schemas.microsoft.com/office/powerpoint/2010/main" val="184289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FF92F5-A9B9-45F2-8542-5FE106F1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cs-CZ"/>
              <a:t>další významné řády </a:t>
            </a:r>
          </a:p>
        </p:txBody>
      </p:sp>
      <p:pic>
        <p:nvPicPr>
          <p:cNvPr id="13314" name="Picture 2" descr="VÃ½sledek obrÃ¡zku pro blecha obecnÃ¡">
            <a:extLst>
              <a:ext uri="{FF2B5EF4-FFF2-40B4-BE49-F238E27FC236}">
                <a16:creationId xmlns:a16="http://schemas.microsoft.com/office/drawing/2014/main" id="{A79BA34C-145D-4327-ABCE-FCAA4FBC2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1772880"/>
            <a:ext cx="3425957" cy="33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48C09C-3EDC-43F6-A841-25786E90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7621" y="1924128"/>
            <a:ext cx="7791266" cy="4154361"/>
          </a:xfrm>
        </p:spPr>
        <p:txBody>
          <a:bodyPr>
            <a:normAutofit/>
          </a:bodyPr>
          <a:lstStyle/>
          <a:p>
            <a:r>
              <a:rPr lang="cs-CZ"/>
              <a:t>Řád blechy</a:t>
            </a:r>
          </a:p>
          <a:p>
            <a:pPr lvl="1"/>
            <a:r>
              <a:rPr lang="cs-CZ" sz="2800"/>
              <a:t>zakrnělá křídla</a:t>
            </a:r>
          </a:p>
          <a:p>
            <a:pPr lvl="1"/>
            <a:r>
              <a:rPr lang="cs-CZ" sz="2800"/>
              <a:t>skákací končetiny</a:t>
            </a:r>
          </a:p>
          <a:p>
            <a:pPr lvl="1"/>
            <a:r>
              <a:rPr lang="cs-CZ" sz="2800"/>
              <a:t>potrava larvy</a:t>
            </a:r>
            <a:r>
              <a:rPr lang="cs-CZ" sz="2800">
                <a:sym typeface="Wingdings" panose="05000000000000000000" pitchFamily="2" charset="2"/>
              </a:rPr>
              <a:t> organické zbytky; dospělec krev</a:t>
            </a:r>
          </a:p>
          <a:p>
            <a:pPr lvl="1"/>
            <a:r>
              <a:rPr lang="cs-CZ" sz="2800">
                <a:sym typeface="Wingdings" panose="05000000000000000000" pitchFamily="2" charset="2"/>
              </a:rPr>
              <a:t>zástupce: blecha obecná </a:t>
            </a:r>
            <a:r>
              <a:rPr lang="cs-CZ" sz="2800" i="1">
                <a:sym typeface="Wingdings" panose="05000000000000000000" pitchFamily="2" charset="2"/>
              </a:rPr>
              <a:t>(Pulex irritans)</a:t>
            </a:r>
          </a:p>
          <a:p>
            <a:pPr lvl="1"/>
            <a:endParaRPr lang="cs-CZ" sz="20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88778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72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VÃ½sledek obrÃ¡zku pro chrostÃ­k velkÃ½">
            <a:extLst>
              <a:ext uri="{FF2B5EF4-FFF2-40B4-BE49-F238E27FC236}">
                <a16:creationId xmlns:a16="http://schemas.microsoft.com/office/drawing/2014/main" id="{BB20A897-6EC0-4A6E-AF66-65C69FD3D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 r="2" b="31957"/>
          <a:stretch/>
        </p:blipFill>
        <p:spPr bwMode="auto"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Ã½sledek obrÃ¡zku pro chrostÃ­k velkÃ½ larva">
            <a:extLst>
              <a:ext uri="{FF2B5EF4-FFF2-40B4-BE49-F238E27FC236}">
                <a16:creationId xmlns:a16="http://schemas.microsoft.com/office/drawing/2014/main" id="{9FD6D88F-E4EE-4D2A-980B-A835D936D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8" r="-2" b="28247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E386D1-D337-42FA-951F-3D35A440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další významné řády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FFF117-79E4-490E-8B43-EE795BE8B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10" y="2015406"/>
            <a:ext cx="5604669" cy="4065986"/>
          </a:xfrm>
        </p:spPr>
        <p:txBody>
          <a:bodyPr anchor="t">
            <a:normAutofit/>
          </a:bodyPr>
          <a:lstStyle/>
          <a:p>
            <a:r>
              <a:rPr lang="cs-CZ" sz="2400">
                <a:sym typeface="Wingdings" panose="05000000000000000000" pitchFamily="2" charset="2"/>
              </a:rPr>
              <a:t>Řád chrostíci</a:t>
            </a:r>
          </a:p>
          <a:p>
            <a:pPr lvl="1"/>
            <a:r>
              <a:rPr lang="cs-CZ">
                <a:sym typeface="Wingdings" panose="05000000000000000000" pitchFamily="2" charset="2"/>
              </a:rPr>
              <a:t>podobní motýlům</a:t>
            </a:r>
          </a:p>
          <a:p>
            <a:pPr lvl="1"/>
            <a:r>
              <a:rPr lang="cs-CZ">
                <a:sym typeface="Wingdings" panose="05000000000000000000" pitchFamily="2" charset="2"/>
              </a:rPr>
              <a:t>larvy ve vodě, obytná pouzdra z kamínků</a:t>
            </a:r>
          </a:p>
          <a:p>
            <a:pPr lvl="1"/>
            <a:r>
              <a:rPr lang="cs-CZ">
                <a:sym typeface="Wingdings" panose="05000000000000000000" pitchFamily="2" charset="2"/>
              </a:rPr>
              <a:t>kukla vyplave a vylétne dospělec</a:t>
            </a:r>
          </a:p>
          <a:p>
            <a:pPr lvl="1"/>
            <a:r>
              <a:rPr lang="cs-CZ">
                <a:sym typeface="Wingdings" panose="05000000000000000000" pitchFamily="2" charset="2"/>
              </a:rPr>
              <a:t>chrostík velký </a:t>
            </a:r>
            <a:r>
              <a:rPr lang="cs-CZ" i="1">
                <a:sym typeface="Wingdings" panose="05000000000000000000" pitchFamily="2" charset="2"/>
              </a:rPr>
              <a:t>(Phryganea grandis)</a:t>
            </a:r>
            <a:endParaRPr lang="cs-CZ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1175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5DA32D-94AF-415B-8865-1CDA1A7B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Řád dvoukřídlí</a:t>
            </a:r>
          </a:p>
        </p:txBody>
      </p:sp>
      <p:pic>
        <p:nvPicPr>
          <p:cNvPr id="1028" name="Picture 4" descr="VÃ½sledek obrÃ¡zku pro octomilka obecnÃ¡">
            <a:extLst>
              <a:ext uri="{FF2B5EF4-FFF2-40B4-BE49-F238E27FC236}">
                <a16:creationId xmlns:a16="http://schemas.microsoft.com/office/drawing/2014/main" id="{C45C0AFB-6DE1-4E48-B5AC-DEEAFAD0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102" y="478232"/>
            <a:ext cx="3588298" cy="2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Ã½sledek obrÃ¡zku pro pestÅenka rybÃ­zovÃ¡">
            <a:extLst>
              <a:ext uri="{FF2B5EF4-FFF2-40B4-BE49-F238E27FC236}">
                <a16:creationId xmlns:a16="http://schemas.microsoft.com/office/drawing/2014/main" id="{FDC655D8-C294-4EA5-86FF-5D6370437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3665744"/>
            <a:ext cx="3662730" cy="26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90F46-24DD-4C10-AED4-A5E08761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6209610" cy="3305470"/>
          </a:xfrm>
        </p:spPr>
        <p:txBody>
          <a:bodyPr anchor="t">
            <a:normAutofit lnSpcReduction="10000"/>
          </a:bodyPr>
          <a:lstStyle/>
          <a:p>
            <a:r>
              <a:rPr lang="cs-CZ" sz="2400">
                <a:solidFill>
                  <a:srgbClr val="FFFFFF"/>
                </a:solidFill>
              </a:rPr>
              <a:t>výborní letci</a:t>
            </a:r>
          </a:p>
          <a:p>
            <a:r>
              <a:rPr lang="cs-CZ" sz="2400">
                <a:solidFill>
                  <a:srgbClr val="FFFFFF"/>
                </a:solidFill>
              </a:rPr>
              <a:t>1 pár blanitá křídla, 2. pár přeměněn v kyvadélka</a:t>
            </a:r>
          </a:p>
          <a:p>
            <a:r>
              <a:rPr lang="cs-CZ" sz="2400">
                <a:solidFill>
                  <a:srgbClr val="FFFFFF"/>
                </a:solidFill>
              </a:rPr>
              <a:t>zástupci</a:t>
            </a:r>
          </a:p>
          <a:p>
            <a:pPr lvl="1"/>
            <a:r>
              <a:rPr lang="cs-CZ">
                <a:solidFill>
                  <a:srgbClr val="FFFFFF"/>
                </a:solidFill>
              </a:rPr>
              <a:t>pestřenka rybízová </a:t>
            </a:r>
            <a:r>
              <a:rPr lang="cs-CZ" i="1">
                <a:solidFill>
                  <a:srgbClr val="FFFFFF"/>
                </a:solidFill>
              </a:rPr>
              <a:t>(Syrphus ribesii)</a:t>
            </a:r>
            <a:endParaRPr lang="cs-CZ">
              <a:solidFill>
                <a:srgbClr val="FFFFFF"/>
              </a:solidFill>
            </a:endParaRPr>
          </a:p>
          <a:p>
            <a:pPr lvl="1"/>
            <a:r>
              <a:rPr lang="cs-CZ">
                <a:solidFill>
                  <a:srgbClr val="FFFFFF"/>
                </a:solidFill>
              </a:rPr>
              <a:t>komár pisklavý </a:t>
            </a:r>
            <a:r>
              <a:rPr lang="cs-CZ" i="1">
                <a:solidFill>
                  <a:srgbClr val="FFFFFF"/>
                </a:solidFill>
              </a:rPr>
              <a:t>(Culex pipiens)</a:t>
            </a:r>
            <a:endParaRPr lang="cs-CZ">
              <a:solidFill>
                <a:srgbClr val="FFFFFF"/>
              </a:solidFill>
            </a:endParaRPr>
          </a:p>
          <a:p>
            <a:pPr lvl="1"/>
            <a:r>
              <a:rPr lang="cs-CZ">
                <a:solidFill>
                  <a:srgbClr val="FFFFFF"/>
                </a:solidFill>
              </a:rPr>
              <a:t>moucha domácí </a:t>
            </a:r>
            <a:r>
              <a:rPr lang="cs-CZ" i="1">
                <a:solidFill>
                  <a:srgbClr val="FFFFFF"/>
                </a:solidFill>
              </a:rPr>
              <a:t>(Musca domestica)</a:t>
            </a:r>
            <a:endParaRPr lang="cs-CZ">
              <a:solidFill>
                <a:srgbClr val="FFFFFF"/>
              </a:solidFill>
            </a:endParaRPr>
          </a:p>
          <a:p>
            <a:pPr lvl="1"/>
            <a:r>
              <a:rPr lang="cs-CZ">
                <a:solidFill>
                  <a:srgbClr val="FFFFFF"/>
                </a:solidFill>
              </a:rPr>
              <a:t>octomilka obecná </a:t>
            </a:r>
            <a:r>
              <a:rPr lang="cs-CZ" i="1">
                <a:solidFill>
                  <a:srgbClr val="FFFFFF"/>
                </a:solidFill>
              </a:rPr>
              <a:t>(Drosophila melanogaster)</a:t>
            </a: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9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00756-0F85-4D0B-A781-1699219E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/>
              <a:t>Řád blanokřídlí</a:t>
            </a:r>
          </a:p>
        </p:txBody>
      </p:sp>
      <p:pic>
        <p:nvPicPr>
          <p:cNvPr id="2050" name="Picture 2" descr="VÃ½sledek obrÃ¡zku pro vosa ÃºtoÄnÃ¡">
            <a:extLst>
              <a:ext uri="{FF2B5EF4-FFF2-40B4-BE49-F238E27FC236}">
                <a16:creationId xmlns:a16="http://schemas.microsoft.com/office/drawing/2014/main" id="{B225797B-D9BF-4397-8F60-8EA260707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2" r="24830" b="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CAE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BEEB9F-9743-4172-A881-B8771F0C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865498" cy="3785419"/>
          </a:xfrm>
        </p:spPr>
        <p:txBody>
          <a:bodyPr>
            <a:normAutofit/>
          </a:bodyPr>
          <a:lstStyle/>
          <a:p>
            <a:r>
              <a:rPr lang="cs-CZ"/>
              <a:t>vosa útočná </a:t>
            </a:r>
            <a:r>
              <a:rPr lang="cs-CZ" i="1"/>
              <a:t>(Vespula germanica)</a:t>
            </a:r>
            <a:endParaRPr lang="cs-CZ"/>
          </a:p>
          <a:p>
            <a:pPr lvl="1"/>
            <a:r>
              <a:rPr lang="cs-CZ" sz="2800"/>
              <a:t>kousací ústrojí</a:t>
            </a:r>
          </a:p>
          <a:p>
            <a:pPr lvl="1"/>
            <a:r>
              <a:rPr lang="cs-CZ" sz="2800"/>
              <a:t>rodinná společenstva</a:t>
            </a:r>
          </a:p>
          <a:p>
            <a:pPr lvl="1"/>
            <a:r>
              <a:rPr lang="cs-CZ" sz="2800"/>
              <a:t>potrava: larvy</a:t>
            </a:r>
            <a:r>
              <a:rPr lang="cs-CZ" sz="2800">
                <a:sym typeface="Wingdings" panose="05000000000000000000" pitchFamily="2" charset="2"/>
              </a:rPr>
              <a:t>hmyzsnížení škůdců</a:t>
            </a:r>
          </a:p>
          <a:p>
            <a:pPr lvl="1"/>
            <a:r>
              <a:rPr lang="cs-CZ" sz="2800">
                <a:sym typeface="Wingdings" panose="05000000000000000000" pitchFamily="2" charset="2"/>
              </a:rPr>
              <a:t>dospělec hmyz, sladké šťávy  přenos hniloby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18226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59367-BF9A-4573-B90B-3AB400E2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cs-CZ"/>
              <a:t>Řád blanokřídlí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93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Ã½sledek obrÃ¡zku pro mravenec lesnÃ­">
            <a:extLst>
              <a:ext uri="{FF2B5EF4-FFF2-40B4-BE49-F238E27FC236}">
                <a16:creationId xmlns:a16="http://schemas.microsoft.com/office/drawing/2014/main" id="{0DD3FE87-7296-434A-B835-22851FC58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r="1882" b="-4"/>
          <a:stretch/>
        </p:blipFill>
        <p:spPr bwMode="auto">
          <a:xfrm>
            <a:off x="804672" y="803049"/>
            <a:ext cx="3026664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mravenec lesnÃ­">
            <a:extLst>
              <a:ext uri="{FF2B5EF4-FFF2-40B4-BE49-F238E27FC236}">
                <a16:creationId xmlns:a16="http://schemas.microsoft.com/office/drawing/2014/main" id="{81565658-C192-41B3-AD93-AD79E4B53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" r="5" b="18476"/>
          <a:stretch/>
        </p:blipFill>
        <p:spPr bwMode="auto">
          <a:xfrm>
            <a:off x="804672" y="3461344"/>
            <a:ext cx="30266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44F474-7FE9-44E3-8F55-0B2C6BF5A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r>
              <a:rPr lang="cs-CZ" sz="2400"/>
              <a:t>mravenec lesní </a:t>
            </a:r>
            <a:r>
              <a:rPr lang="cs-CZ" sz="2400" i="1"/>
              <a:t>(Formica rufa)</a:t>
            </a:r>
            <a:endParaRPr lang="cs-CZ" sz="2400"/>
          </a:p>
          <a:p>
            <a:pPr lvl="1"/>
            <a:r>
              <a:rPr lang="cs-CZ"/>
              <a:t>kousací ústrojí</a:t>
            </a:r>
          </a:p>
          <a:p>
            <a:pPr lvl="1"/>
            <a:r>
              <a:rPr lang="cs-CZ"/>
              <a:t>jedová žláza </a:t>
            </a:r>
            <a:r>
              <a:rPr lang="cs-CZ">
                <a:sym typeface="Wingdings" panose="05000000000000000000" pitchFamily="2" charset="2"/>
              </a:rPr>
              <a:t> kyselina mravenčí</a:t>
            </a:r>
          </a:p>
          <a:p>
            <a:pPr lvl="1"/>
            <a:r>
              <a:rPr lang="cs-CZ">
                <a:sym typeface="Wingdings" panose="05000000000000000000" pitchFamily="2" charset="2"/>
              </a:rPr>
              <a:t>rojení = svatební let  vylétají z mraveniště, oplodnění</a:t>
            </a:r>
          </a:p>
          <a:p>
            <a:pPr lvl="1"/>
            <a:r>
              <a:rPr lang="cs-CZ">
                <a:sym typeface="Wingdings" panose="05000000000000000000" pitchFamily="2" charset="2"/>
              </a:rPr>
              <a:t>potrava hmyz, odstranění uhynulých těl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98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4776B-2DE5-4137-8E65-9366B36B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524" y="629266"/>
            <a:ext cx="5053203" cy="1676603"/>
          </a:xfrm>
        </p:spPr>
        <p:txBody>
          <a:bodyPr>
            <a:normAutofit/>
          </a:bodyPr>
          <a:lstStyle/>
          <a:p>
            <a:r>
              <a:rPr lang="cs-CZ"/>
              <a:t>další zástupci blanokřídlích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620FD9-5A17-4A65-B166-3E0EE820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76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9">
            <a:extLst>
              <a:ext uri="{FF2B5EF4-FFF2-40B4-BE49-F238E27FC236}">
                <a16:creationId xmlns:a16="http://schemas.microsoft.com/office/drawing/2014/main" id="{84F02FAD-10F5-4D80-993C-B851BF049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512559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VÃ½sledek obrÃ¡zku pro ÄmelÃ¡k zemnÃ­">
            <a:extLst>
              <a:ext uri="{FF2B5EF4-FFF2-40B4-BE49-F238E27FC236}">
                <a16:creationId xmlns:a16="http://schemas.microsoft.com/office/drawing/2014/main" id="{7BEA018E-3165-4F1C-8961-3AD37DE06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r="7992" b="3"/>
          <a:stretch/>
        </p:blipFill>
        <p:spPr bwMode="auto">
          <a:xfrm>
            <a:off x="804672" y="803050"/>
            <a:ext cx="2170252" cy="18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VÃ½sledek obrÃ¡zku pro lumek velkÃ½">
            <a:extLst>
              <a:ext uri="{FF2B5EF4-FFF2-40B4-BE49-F238E27FC236}">
                <a16:creationId xmlns:a16="http://schemas.microsoft.com/office/drawing/2014/main" id="{3A83A7CC-3EA3-447A-A696-17FF8E53C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 r="6" b="26440"/>
          <a:stretch/>
        </p:blipFill>
        <p:spPr bwMode="auto">
          <a:xfrm>
            <a:off x="3135793" y="803050"/>
            <a:ext cx="2166243" cy="18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VÃ½sledek obrÃ¡zku pro srÅ¡eÅ obecnÃ¡">
            <a:extLst>
              <a:ext uri="{FF2B5EF4-FFF2-40B4-BE49-F238E27FC236}">
                <a16:creationId xmlns:a16="http://schemas.microsoft.com/office/drawing/2014/main" id="{16063FAD-C7D9-48FF-8446-09C2E511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18557" b="-2"/>
          <a:stretch/>
        </p:blipFill>
        <p:spPr bwMode="auto">
          <a:xfrm>
            <a:off x="804672" y="2795222"/>
            <a:ext cx="4511508" cy="31127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578E79-6520-428E-9CE1-7972BA439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524" y="2438400"/>
            <a:ext cx="5053203" cy="3785419"/>
          </a:xfrm>
        </p:spPr>
        <p:txBody>
          <a:bodyPr>
            <a:normAutofit/>
          </a:bodyPr>
          <a:lstStyle/>
          <a:p>
            <a:r>
              <a:rPr lang="cs-CZ" sz="2400"/>
              <a:t>čmelák zemní </a:t>
            </a:r>
            <a:r>
              <a:rPr lang="cs-CZ" sz="2400" i="1"/>
              <a:t>(Bombus terrestris)</a:t>
            </a:r>
            <a:endParaRPr lang="cs-CZ" sz="2400"/>
          </a:p>
          <a:p>
            <a:r>
              <a:rPr lang="cs-CZ" sz="2400"/>
              <a:t>lumek velký </a:t>
            </a:r>
            <a:r>
              <a:rPr lang="cs-CZ" sz="2400" i="1"/>
              <a:t>(Rhyssa persuasoria)</a:t>
            </a:r>
            <a:endParaRPr lang="cs-CZ" sz="2400"/>
          </a:p>
          <a:p>
            <a:r>
              <a:rPr lang="cs-CZ" sz="2400"/>
              <a:t>sršeň obecná </a:t>
            </a:r>
            <a:r>
              <a:rPr lang="cs-CZ" sz="2400" i="1"/>
              <a:t>(Vespa crabro)</a:t>
            </a:r>
            <a:endParaRPr lang="cs-CZ" sz="2400"/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79276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B51477-4C9E-4F7B-A8C2-DC8A3EDC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cs-CZ"/>
              <a:t>Řád brouci – obecná charakteristika</a:t>
            </a:r>
          </a:p>
        </p:txBody>
      </p:sp>
      <p:pic>
        <p:nvPicPr>
          <p:cNvPr id="4098" name="Picture 2" descr="VÃ½sledek obrÃ¡zku pro krovky">
            <a:extLst>
              <a:ext uri="{FF2B5EF4-FFF2-40B4-BE49-F238E27FC236}">
                <a16:creationId xmlns:a16="http://schemas.microsoft.com/office/drawing/2014/main" id="{215ABBAF-2206-449B-AB30-6F28DD332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2039114"/>
            <a:ext cx="3425957" cy="27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37A9C-1A60-4583-938C-7053ECCA5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cs-CZ"/>
              <a:t>tělo chráněno chitinovým krunýřem</a:t>
            </a:r>
          </a:p>
          <a:p>
            <a:r>
              <a:rPr lang="cs-CZ"/>
              <a:t>kousací ústní ústrojí</a:t>
            </a:r>
          </a:p>
          <a:p>
            <a:r>
              <a:rPr lang="cs-CZ"/>
              <a:t>krovky</a:t>
            </a:r>
          </a:p>
        </p:txBody>
      </p:sp>
    </p:spTree>
    <p:extLst>
      <p:ext uri="{BB962C8B-B14F-4D97-AF65-F5344CB8AC3E}">
        <p14:creationId xmlns:p14="http://schemas.microsoft.com/office/powerpoint/2010/main" val="1739562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72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5DA450-6D93-4413-900C-966F7611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zástupci brouků</a:t>
            </a:r>
          </a:p>
        </p:txBody>
      </p:sp>
      <p:pic>
        <p:nvPicPr>
          <p:cNvPr id="5124" name="Picture 4" descr="VÃ½sledek obrÃ¡zku pro svÄtluÅ¡ka menÅ¡Ã­">
            <a:extLst>
              <a:ext uri="{FF2B5EF4-FFF2-40B4-BE49-F238E27FC236}">
                <a16:creationId xmlns:a16="http://schemas.microsoft.com/office/drawing/2014/main" id="{7803BDC0-9EA0-4267-9174-18E519756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646168"/>
            <a:ext cx="3662730" cy="24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7" name="Straight Connector 74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VÃ½sledek obrÃ¡zku pro potÃ¡pnÃ­k vroubenÃ½">
            <a:extLst>
              <a:ext uri="{FF2B5EF4-FFF2-40B4-BE49-F238E27FC236}">
                <a16:creationId xmlns:a16="http://schemas.microsoft.com/office/drawing/2014/main" id="{15426041-B98E-4BAE-AC0C-571E089B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3871773"/>
            <a:ext cx="3662730" cy="222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18C8DE-A581-4B84-99DF-3B67C569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cs-CZ" sz="2400">
                <a:solidFill>
                  <a:srgbClr val="FFFFFF"/>
                </a:solidFill>
              </a:rPr>
              <a:t>potápník vroubený </a:t>
            </a:r>
            <a:r>
              <a:rPr lang="cs-CZ" sz="2400" i="1">
                <a:solidFill>
                  <a:srgbClr val="FFFFFF"/>
                </a:solidFill>
              </a:rPr>
              <a:t>(Dytiscus marginalis)</a:t>
            </a:r>
            <a:endParaRPr lang="cs-CZ" sz="2400">
              <a:solidFill>
                <a:srgbClr val="FFFFFF"/>
              </a:solidFill>
            </a:endParaRPr>
          </a:p>
          <a:p>
            <a:pPr lvl="1"/>
            <a:r>
              <a:rPr lang="cs-CZ">
                <a:solidFill>
                  <a:srgbClr val="FFFFFF"/>
                </a:solidFill>
              </a:rPr>
              <a:t>život ve vodě (vzduchová bublina ´pod krovkami)</a:t>
            </a:r>
          </a:p>
          <a:p>
            <a:pPr lvl="1"/>
            <a:r>
              <a:rPr lang="cs-CZ">
                <a:solidFill>
                  <a:srgbClr val="FFFFFF"/>
                </a:solidFill>
              </a:rPr>
              <a:t>létají i plavou</a:t>
            </a:r>
          </a:p>
          <a:p>
            <a:r>
              <a:rPr lang="cs-CZ" sz="2400">
                <a:solidFill>
                  <a:srgbClr val="FFFFFF"/>
                </a:solidFill>
              </a:rPr>
              <a:t>světluška menší </a:t>
            </a:r>
            <a:r>
              <a:rPr lang="cs-CZ" sz="2400" i="1">
                <a:solidFill>
                  <a:srgbClr val="FFFFFF"/>
                </a:solidFill>
              </a:rPr>
              <a:t>(Lamprohiza splendidula)</a:t>
            </a:r>
            <a:endParaRPr lang="cs-CZ" sz="2400">
              <a:solidFill>
                <a:srgbClr val="FFFFFF"/>
              </a:solidFill>
            </a:endParaRPr>
          </a:p>
          <a:p>
            <a:pPr lvl="1"/>
            <a:r>
              <a:rPr lang="cs-CZ">
                <a:solidFill>
                  <a:srgbClr val="FFFFFF"/>
                </a:solidFill>
              </a:rPr>
              <a:t>samci světélkují (atraktant pro samice)</a:t>
            </a:r>
          </a:p>
          <a:p>
            <a:pPr lvl="1"/>
            <a:r>
              <a:rPr lang="cs-CZ">
                <a:solidFill>
                  <a:srgbClr val="FFFFFF"/>
                </a:solidFill>
              </a:rPr>
              <a:t>samičky bez světélkování</a:t>
            </a:r>
          </a:p>
        </p:txBody>
      </p:sp>
    </p:spTree>
    <p:extLst>
      <p:ext uri="{BB962C8B-B14F-4D97-AF65-F5344CB8AC3E}">
        <p14:creationId xmlns:p14="http://schemas.microsoft.com/office/powerpoint/2010/main" val="112705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7FF1E7-F9C2-478C-87A1-AB4598D4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Zástupci brouků</a:t>
            </a:r>
          </a:p>
        </p:txBody>
      </p:sp>
      <p:pic>
        <p:nvPicPr>
          <p:cNvPr id="6146" name="Picture 2" descr="VÃ½sledek obrÃ¡zku pro potemnÃ­k kovovÃ½">
            <a:extLst>
              <a:ext uri="{FF2B5EF4-FFF2-40B4-BE49-F238E27FC236}">
                <a16:creationId xmlns:a16="http://schemas.microsoft.com/office/drawing/2014/main" id="{03F2E5EF-7D87-494C-AEB1-351EB953C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499659"/>
            <a:ext cx="3662730" cy="27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VÃ½sledek obrÃ¡zku pro lÃ½koÅ¾rout smrkovÃ½">
            <a:extLst>
              <a:ext uri="{FF2B5EF4-FFF2-40B4-BE49-F238E27FC236}">
                <a16:creationId xmlns:a16="http://schemas.microsoft.com/office/drawing/2014/main" id="{3A63E469-B339-4D97-BBDA-094673B9F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3761891"/>
            <a:ext cx="3662730" cy="244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9C323-FE75-4494-8F37-0308560A6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cs-CZ" sz="2400">
                <a:solidFill>
                  <a:srgbClr val="FFFFFF"/>
                </a:solidFill>
              </a:rPr>
              <a:t>potemník kovový </a:t>
            </a:r>
            <a:r>
              <a:rPr lang="cs-CZ" sz="2400" i="1">
                <a:solidFill>
                  <a:srgbClr val="FFFFFF"/>
                </a:solidFill>
              </a:rPr>
              <a:t>(Stenomax aeneus)</a:t>
            </a:r>
            <a:endParaRPr lang="cs-CZ" sz="2400">
              <a:solidFill>
                <a:srgbClr val="FFFFFF"/>
              </a:solidFill>
            </a:endParaRPr>
          </a:p>
          <a:p>
            <a:pPr lvl="1"/>
            <a:r>
              <a:rPr lang="cs-CZ">
                <a:solidFill>
                  <a:srgbClr val="FFFFFF"/>
                </a:solidFill>
              </a:rPr>
              <a:t>„moučný“ červ</a:t>
            </a:r>
          </a:p>
          <a:p>
            <a:pPr lvl="1"/>
            <a:r>
              <a:rPr lang="cs-CZ">
                <a:solidFill>
                  <a:srgbClr val="FFFFFF"/>
                </a:solidFill>
              </a:rPr>
              <a:t>krmivo pro domácí mazlíčky</a:t>
            </a:r>
          </a:p>
          <a:p>
            <a:r>
              <a:rPr lang="cs-CZ" sz="2400">
                <a:solidFill>
                  <a:srgbClr val="FFFFFF"/>
                </a:solidFill>
              </a:rPr>
              <a:t>lýkožrout smrkový </a:t>
            </a:r>
            <a:r>
              <a:rPr lang="cs-CZ" sz="2400" i="1">
                <a:solidFill>
                  <a:srgbClr val="FFFFFF"/>
                </a:solidFill>
              </a:rPr>
              <a:t>(Ips typographus)</a:t>
            </a:r>
            <a:endParaRPr lang="cs-CZ" sz="2400">
              <a:solidFill>
                <a:srgbClr val="FFFFFF"/>
              </a:solidFill>
            </a:endParaRPr>
          </a:p>
          <a:p>
            <a:pPr lvl="1"/>
            <a:r>
              <a:rPr lang="cs-CZ">
                <a:solidFill>
                  <a:srgbClr val="FFFFFF"/>
                </a:solidFill>
              </a:rPr>
              <a:t>larvy pod kůrou mrtvých nebo oslabených stromů</a:t>
            </a:r>
          </a:p>
          <a:p>
            <a:pPr lvl="1"/>
            <a:r>
              <a:rPr lang="cs-CZ">
                <a:solidFill>
                  <a:srgbClr val="FFFFFF"/>
                </a:solidFill>
              </a:rPr>
              <a:t>častá „kalamita“ především Šumava</a:t>
            </a:r>
          </a:p>
        </p:txBody>
      </p:sp>
    </p:spTree>
    <p:extLst>
      <p:ext uri="{BB962C8B-B14F-4D97-AF65-F5344CB8AC3E}">
        <p14:creationId xmlns:p14="http://schemas.microsoft.com/office/powerpoint/2010/main" val="116182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2E06EA-C50F-4D10-A328-F7173542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Zástupci brouků</a:t>
            </a:r>
          </a:p>
        </p:txBody>
      </p:sp>
      <p:pic>
        <p:nvPicPr>
          <p:cNvPr id="7172" name="Picture 4" descr="VÃ½sledek obrÃ¡zku pro tesaÅÃ­k obecnÃ½">
            <a:extLst>
              <a:ext uri="{FF2B5EF4-FFF2-40B4-BE49-F238E27FC236}">
                <a16:creationId xmlns:a16="http://schemas.microsoft.com/office/drawing/2014/main" id="{0219EFB1-9C8B-4292-AEF1-727539215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646168"/>
            <a:ext cx="3662730" cy="24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VÃ½sledek obrÃ¡zku pro kovaÅÃ­k krvavÃ½">
            <a:extLst>
              <a:ext uri="{FF2B5EF4-FFF2-40B4-BE49-F238E27FC236}">
                <a16:creationId xmlns:a16="http://schemas.microsoft.com/office/drawing/2014/main" id="{9F919392-EDCD-4D91-BB48-01900E1A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86" y="3761891"/>
            <a:ext cx="3662730" cy="244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818F25-3A15-47F3-A96D-8ACC57439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cs-CZ" sz="2200">
                <a:solidFill>
                  <a:srgbClr val="FFFFFF"/>
                </a:solidFill>
              </a:rPr>
              <a:t>mandelinka bramborová </a:t>
            </a:r>
            <a:r>
              <a:rPr lang="cs-CZ" sz="2200" i="1">
                <a:solidFill>
                  <a:srgbClr val="FFFFFF"/>
                </a:solidFill>
              </a:rPr>
              <a:t>(Leptinotarsa decemlineata)</a:t>
            </a:r>
            <a:endParaRPr lang="cs-CZ" sz="2200">
              <a:solidFill>
                <a:srgbClr val="FFFFFF"/>
              </a:solidFill>
            </a:endParaRPr>
          </a:p>
          <a:p>
            <a:r>
              <a:rPr lang="cs-CZ" sz="2200">
                <a:solidFill>
                  <a:srgbClr val="FFFFFF"/>
                </a:solidFill>
              </a:rPr>
              <a:t>střevlík </a:t>
            </a:r>
            <a:r>
              <a:rPr lang="cs-CZ" sz="2200" i="1">
                <a:solidFill>
                  <a:srgbClr val="FFFFFF"/>
                </a:solidFill>
              </a:rPr>
              <a:t>(Carabus)</a:t>
            </a:r>
            <a:endParaRPr lang="cs-CZ" sz="2200">
              <a:solidFill>
                <a:srgbClr val="FFFFFF"/>
              </a:solidFill>
            </a:endParaRPr>
          </a:p>
          <a:p>
            <a:r>
              <a:rPr lang="cs-CZ" sz="2200">
                <a:solidFill>
                  <a:srgbClr val="FFFFFF"/>
                </a:solidFill>
              </a:rPr>
              <a:t>svižník </a:t>
            </a:r>
            <a:r>
              <a:rPr lang="cs-CZ" sz="2200" i="1">
                <a:solidFill>
                  <a:srgbClr val="FFFFFF"/>
                </a:solidFill>
              </a:rPr>
              <a:t>(Calomera)</a:t>
            </a:r>
            <a:endParaRPr lang="cs-CZ" sz="2200">
              <a:solidFill>
                <a:srgbClr val="FFFFFF"/>
              </a:solidFill>
            </a:endParaRPr>
          </a:p>
          <a:p>
            <a:r>
              <a:rPr lang="cs-CZ" sz="2200">
                <a:solidFill>
                  <a:srgbClr val="FFFFFF"/>
                </a:solidFill>
              </a:rPr>
              <a:t>kovařík krvavý </a:t>
            </a:r>
            <a:r>
              <a:rPr lang="cs-CZ" sz="2200" i="1">
                <a:solidFill>
                  <a:srgbClr val="FFFFFF"/>
                </a:solidFill>
              </a:rPr>
              <a:t>(Ampedus sanguineus)</a:t>
            </a:r>
            <a:endParaRPr lang="cs-CZ" sz="2200">
              <a:solidFill>
                <a:srgbClr val="FFFFFF"/>
              </a:solidFill>
            </a:endParaRPr>
          </a:p>
          <a:p>
            <a:r>
              <a:rPr lang="cs-CZ" sz="2200">
                <a:solidFill>
                  <a:srgbClr val="FFFFFF"/>
                </a:solidFill>
              </a:rPr>
              <a:t>roháč obecný </a:t>
            </a:r>
            <a:r>
              <a:rPr lang="cs-CZ" sz="2200" i="1">
                <a:solidFill>
                  <a:srgbClr val="FFFFFF"/>
                </a:solidFill>
              </a:rPr>
              <a:t>(Lucanus servus)</a:t>
            </a:r>
            <a:endParaRPr lang="cs-CZ" sz="2200">
              <a:solidFill>
                <a:srgbClr val="FFFFFF"/>
              </a:solidFill>
            </a:endParaRPr>
          </a:p>
          <a:p>
            <a:r>
              <a:rPr lang="cs-CZ" sz="2200">
                <a:solidFill>
                  <a:srgbClr val="FFFFFF"/>
                </a:solidFill>
              </a:rPr>
              <a:t>tesařík obecný </a:t>
            </a:r>
            <a:r>
              <a:rPr lang="cs-CZ" sz="2200" i="1">
                <a:solidFill>
                  <a:srgbClr val="FFFFFF"/>
                </a:solidFill>
              </a:rPr>
              <a:t>(Stictoleptura rubra)</a:t>
            </a:r>
            <a:endParaRPr lang="cs-CZ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690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Širokoúhlá obrazovka</PresentationFormat>
  <Paragraphs>100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Hmyz s proměnou dokonalou</vt:lpstr>
      <vt:lpstr>Řád dvoukřídlí</vt:lpstr>
      <vt:lpstr>Řád blanokřídlí</vt:lpstr>
      <vt:lpstr>Řád blanokřídlí</vt:lpstr>
      <vt:lpstr>další zástupci blanokřídlích</vt:lpstr>
      <vt:lpstr>Řád brouci – obecná charakteristika</vt:lpstr>
      <vt:lpstr>zástupci brouků</vt:lpstr>
      <vt:lpstr>Zástupci brouků</vt:lpstr>
      <vt:lpstr>Zástupci brouků</vt:lpstr>
      <vt:lpstr>Řád motýli – obecná charakteristika</vt:lpstr>
      <vt:lpstr>zástupci denních motýlů</vt:lpstr>
      <vt:lpstr>zástupci denních motýlů</vt:lpstr>
      <vt:lpstr>zástupci nočních motýlů</vt:lpstr>
      <vt:lpstr>zástupci nočních motýlů</vt:lpstr>
      <vt:lpstr>další významné řády </vt:lpstr>
      <vt:lpstr>další významné řády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Hmyz s proměnou dokonalou</dc:title>
  <dc:creator>Michal Dáňa</dc:creator>
  <cp:lastModifiedBy>Michal Dáňa</cp:lastModifiedBy>
  <cp:revision>1</cp:revision>
  <dcterms:created xsi:type="dcterms:W3CDTF">2019-05-06T19:09:02Z</dcterms:created>
  <dcterms:modified xsi:type="dcterms:W3CDTF">2019-05-06T19:09:48Z</dcterms:modified>
</cp:coreProperties>
</file>