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76" r:id="rId3"/>
    <p:sldId id="257" r:id="rId4"/>
    <p:sldId id="273" r:id="rId5"/>
    <p:sldId id="258" r:id="rId6"/>
    <p:sldId id="259" r:id="rId7"/>
    <p:sldId id="274" r:id="rId8"/>
    <p:sldId id="275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E6967-4022-4A10-9367-46AD493E7CBF}" v="3493" dt="2020-05-06T13:51:05.349"/>
    <p1510:client id="{D4685DC0-6F64-4262-970C-32A7A3CD8113}" v="305" dt="2020-05-11T08:29:05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Rozmnožovací soustava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Michal Dáňa</a:t>
            </a:r>
          </a:p>
          <a:p>
            <a:r>
              <a:rPr lang="cs-CZ" dirty="0">
                <a:cs typeface="Calibri"/>
              </a:rPr>
              <a:t>ZŠ Holýšov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0B708-A578-4068-9FF4-1E2865E4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chámovod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FB1640-7A14-4225-A8C2-4448A384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trubice párová (cca 40 cm)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4" descr="Obsah obrázku text, stůl, vsedě, dřevěné&#10;&#10;Popis vygenerovaný s velmi vysokou mírou spolehlivosti">
            <a:extLst>
              <a:ext uri="{FF2B5EF4-FFF2-40B4-BE49-F238E27FC236}">
                <a16:creationId xmlns:a16="http://schemas.microsoft.com/office/drawing/2014/main" id="{B9B61C65-F3C7-44DC-978E-89A3E899D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4" r="645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2815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3A044C8-6BEF-40A3-83E8-A01A5A6C9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  <a:cs typeface="Calibri Light"/>
              </a:rPr>
              <a:t>prostata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4E0774-67A3-453B-9118-F7D31639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400">
                <a:cs typeface="Calibri"/>
              </a:rPr>
              <a:t>předstojná žláza</a:t>
            </a:r>
          </a:p>
          <a:p>
            <a:r>
              <a:rPr lang="cs-CZ" sz="2400">
                <a:cs typeface="Calibri"/>
              </a:rPr>
              <a:t>vzniká semeno (ejakulát)</a:t>
            </a:r>
          </a:p>
          <a:p>
            <a:pPr lvl="1"/>
            <a:r>
              <a:rPr lang="cs-CZ" dirty="0">
                <a:cs typeface="Calibri"/>
              </a:rPr>
              <a:t>vypuzen při vzrušení ven z těla</a:t>
            </a:r>
          </a:p>
          <a:p>
            <a:endParaRPr lang="cs-CZ" sz="2400">
              <a:cs typeface="Calibri"/>
            </a:endParaRPr>
          </a:p>
          <a:p>
            <a:endParaRPr lang="cs-CZ" sz="2400">
              <a:cs typeface="Calibri"/>
            </a:endParaRPr>
          </a:p>
        </p:txBody>
      </p:sp>
      <p:pic>
        <p:nvPicPr>
          <p:cNvPr id="4" name="Obrázek 4" descr="Obsah obrázku text, stůl, vsedě, dřevěné&#10;&#10;Popis vygenerovaný s velmi vysokou mírou spolehlivosti">
            <a:extLst>
              <a:ext uri="{FF2B5EF4-FFF2-40B4-BE49-F238E27FC236}">
                <a16:creationId xmlns:a16="http://schemas.microsoft.com/office/drawing/2014/main" id="{5AF6F3B2-E5FF-465D-86C4-573A0DEC4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08" r="-2" b="6528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1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E09995E-F253-4340-85C2-16AD7B691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  <a:cs typeface="Calibri Light"/>
              </a:rPr>
              <a:t>penis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47753D-57B1-40F9-80B3-1004D0F5C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>
                <a:cs typeface="Calibri"/>
              </a:rPr>
              <a:t>vnější mužský orgán</a:t>
            </a:r>
          </a:p>
          <a:p>
            <a:r>
              <a:rPr lang="cs-CZ" sz="2000">
                <a:cs typeface="Calibri"/>
              </a:rPr>
              <a:t>kopulační orgán </a:t>
            </a:r>
          </a:p>
          <a:p>
            <a:pPr lvl="1"/>
            <a:r>
              <a:rPr lang="cs-CZ" sz="2000">
                <a:cs typeface="Calibri"/>
              </a:rPr>
              <a:t>při pohlavním styku zajišťuje přenos spermií do pochvy</a:t>
            </a:r>
          </a:p>
          <a:p>
            <a:r>
              <a:rPr lang="cs-CZ" sz="2000">
                <a:cs typeface="Calibri"/>
              </a:rPr>
              <a:t>prochází jím močová trubice</a:t>
            </a:r>
          </a:p>
          <a:p>
            <a:r>
              <a:rPr lang="cs-CZ" sz="2000">
                <a:cs typeface="Calibri"/>
              </a:rPr>
              <a:t>žalud na konci penisu</a:t>
            </a:r>
          </a:p>
          <a:p>
            <a:r>
              <a:rPr lang="cs-CZ" sz="2000">
                <a:cs typeface="Calibri"/>
              </a:rPr>
              <a:t>předkožka -&gt; někdy odstraňována</a:t>
            </a:r>
          </a:p>
          <a:p>
            <a:r>
              <a:rPr lang="cs-CZ" sz="2000">
                <a:cs typeface="Calibri"/>
              </a:rPr>
              <a:t>uvnitř 3 topořivá tělesa</a:t>
            </a:r>
          </a:p>
          <a:p>
            <a:r>
              <a:rPr lang="cs-CZ" sz="2000">
                <a:cs typeface="Calibri"/>
              </a:rPr>
              <a:t>při ztopoření se plní krví</a:t>
            </a:r>
          </a:p>
        </p:txBody>
      </p:sp>
      <p:pic>
        <p:nvPicPr>
          <p:cNvPr id="4" name="Obrázek 4" descr="Obsah obrázku zvíře&#10;&#10;Popis vygenerovaný s velmi vysokou mírou spolehlivosti">
            <a:extLst>
              <a:ext uri="{FF2B5EF4-FFF2-40B4-BE49-F238E27FC236}">
                <a16:creationId xmlns:a16="http://schemas.microsoft.com/office/drawing/2014/main" id="{6837A943-A46D-4282-BD6A-BB4DBD1CB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8" r="6938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5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DC57CC-E87C-41E8-9004-9B04AB6B5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ženský pohlavní systém</a:t>
            </a:r>
            <a:endParaRPr lang="cs-CZ" dirty="0"/>
          </a:p>
        </p:txBody>
      </p:sp>
      <p:pic>
        <p:nvPicPr>
          <p:cNvPr id="4" name="Obrázek 4" descr="Obsah obrázku text, jídlo&#10;&#10;Popis vygenerovaný s velmi vysokou mírou spolehlivosti">
            <a:extLst>
              <a:ext uri="{FF2B5EF4-FFF2-40B4-BE49-F238E27FC236}">
                <a16:creationId xmlns:a16="http://schemas.microsoft.com/office/drawing/2014/main" id="{DFFE489E-C865-44D3-9067-FF1D92970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750" y="1588954"/>
            <a:ext cx="5941443" cy="5011587"/>
          </a:xfrm>
        </p:spPr>
      </p:pic>
      <p:pic>
        <p:nvPicPr>
          <p:cNvPr id="6" name="Obrázek 6" descr="Obsah obrázku mapa, text, kreslení&#10;&#10;Popis vygenerovaný s velmi vysokou mírou spolehlivosti">
            <a:extLst>
              <a:ext uri="{FF2B5EF4-FFF2-40B4-BE49-F238E27FC236}">
                <a16:creationId xmlns:a16="http://schemas.microsoft.com/office/drawing/2014/main" id="{A9F398A8-EB3C-4E37-B9A0-CD95B8DEF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155" y="2058810"/>
            <a:ext cx="5690558" cy="363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9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D647B0F-CB90-4EF5-86D6-6E36590D8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  <a:cs typeface="Calibri Light"/>
              </a:rPr>
              <a:t>vaječníky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18D047-9F6D-472A-889D-57E2F9161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400">
                <a:cs typeface="Calibri"/>
              </a:rPr>
              <a:t>fce</a:t>
            </a:r>
          </a:p>
          <a:p>
            <a:pPr lvl="1"/>
            <a:r>
              <a:rPr lang="cs-CZ" dirty="0">
                <a:cs typeface="Calibri"/>
              </a:rPr>
              <a:t>produkce vajíček</a:t>
            </a:r>
          </a:p>
          <a:p>
            <a:pPr lvl="1"/>
            <a:r>
              <a:rPr lang="cs-CZ" dirty="0">
                <a:cs typeface="Calibri"/>
              </a:rPr>
              <a:t>produkce ženských pohlavních hormonů</a:t>
            </a:r>
          </a:p>
          <a:p>
            <a:r>
              <a:rPr lang="cs-CZ" sz="2400">
                <a:cs typeface="Calibri"/>
              </a:rPr>
              <a:t>velikost švestky, párový orgán</a:t>
            </a:r>
          </a:p>
          <a:p>
            <a:r>
              <a:rPr lang="cs-CZ" sz="2400">
                <a:cs typeface="Calibri"/>
              </a:rPr>
              <a:t>celkem cca 400 000 vajíček --&gt; během života dozraje cca 400</a:t>
            </a:r>
          </a:p>
        </p:txBody>
      </p:sp>
      <p:pic>
        <p:nvPicPr>
          <p:cNvPr id="4" name="Obrázek 4" descr="Obsah obrázku stůl, tkanina, dort, košile&#10;&#10;Popis vygenerovaný s velmi vysokou mírou spolehlivosti">
            <a:extLst>
              <a:ext uri="{FF2B5EF4-FFF2-40B4-BE49-F238E27FC236}">
                <a16:creationId xmlns:a16="http://schemas.microsoft.com/office/drawing/2014/main" id="{A28984C6-9FF8-459B-B818-37605356A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12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73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B7F1F-739C-4D67-A2F1-A04ACA3B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vejcovody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B01370-6D90-41CC-971C-E5D37CB39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zde zachyceno vajíčko--&gt; dochází zde obvykle k oplození</a:t>
            </a:r>
          </a:p>
          <a:p>
            <a:r>
              <a:rPr lang="cs-CZ" dirty="0">
                <a:cs typeface="Calibri"/>
              </a:rPr>
              <a:t>putuje do dělohy</a:t>
            </a:r>
          </a:p>
          <a:p>
            <a:r>
              <a:rPr lang="cs-CZ" dirty="0">
                <a:cs typeface="Calibri"/>
              </a:rPr>
              <a:t>párová trubice</a:t>
            </a:r>
          </a:p>
          <a:p>
            <a:endParaRPr lang="cs-CZ" dirty="0">
              <a:cs typeface="Calibri"/>
            </a:endParaRPr>
          </a:p>
        </p:txBody>
      </p:sp>
      <p:pic>
        <p:nvPicPr>
          <p:cNvPr id="4" name="Obrázek 4" descr="Obsah obrázku stůl, interiér, červená, hrníček&#10;&#10;Popis vygenerovaný s velmi vysokou mírou spolehlivosti">
            <a:extLst>
              <a:ext uri="{FF2B5EF4-FFF2-40B4-BE49-F238E27FC236}">
                <a16:creationId xmlns:a16="http://schemas.microsoft.com/office/drawing/2014/main" id="{59BAEC9E-0DDE-402A-8A4E-483FAA75C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625634"/>
            <a:ext cx="5072332" cy="29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0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4CF776-B597-4371-A872-60BCD886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děloha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75E7B7-F8CA-4EFC-97D1-BCACE6019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tvořena hladkým svalstvem</a:t>
            </a:r>
          </a:p>
          <a:p>
            <a:r>
              <a:rPr lang="cs-CZ" dirty="0">
                <a:cs typeface="Calibri"/>
              </a:rPr>
              <a:t>tvar hrušky</a:t>
            </a:r>
          </a:p>
        </p:txBody>
      </p:sp>
      <p:pic>
        <p:nvPicPr>
          <p:cNvPr id="4" name="Obrázek 4" descr="Obsah obrázku stůl, interiér, červená, hrníček&#10;&#10;Popis vygenerovaný s velmi vysokou mírou spolehlivosti">
            <a:extLst>
              <a:ext uri="{FF2B5EF4-FFF2-40B4-BE49-F238E27FC236}">
                <a16:creationId xmlns:a16="http://schemas.microsoft.com/office/drawing/2014/main" id="{E79684B0-03A6-4B3C-86D4-89FA273B9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625634"/>
            <a:ext cx="5331124" cy="31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37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5ABC84-A7F9-4270-B06F-0BD65257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pochva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1B52D3-FF83-422E-A98C-0E7255BE4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svalnatá trubice</a:t>
            </a:r>
          </a:p>
          <a:p>
            <a:r>
              <a:rPr lang="cs-CZ" dirty="0">
                <a:cs typeface="Calibri"/>
              </a:rPr>
              <a:t>10 cm dlouhá</a:t>
            </a:r>
          </a:p>
          <a:p>
            <a:r>
              <a:rPr lang="cs-CZ" dirty="0">
                <a:cs typeface="Calibri"/>
              </a:rPr>
              <a:t>vstup ohraničují zevní pohlavní orgány (velké a malé stydké pysky)</a:t>
            </a:r>
          </a:p>
          <a:p>
            <a:r>
              <a:rPr lang="cs-CZ" dirty="0">
                <a:cs typeface="Calibri"/>
              </a:rPr>
              <a:t>poštěváček (klitoris) --&gt; topořivé těleso</a:t>
            </a:r>
          </a:p>
        </p:txBody>
      </p:sp>
      <p:pic>
        <p:nvPicPr>
          <p:cNvPr id="4" name="Obrázek 4" descr="Obsah obrázku stůl, interiér, červená, hrníček&#10;&#10;Popis vygenerovaný s velmi vysokou mírou spolehlivosti">
            <a:extLst>
              <a:ext uri="{FF2B5EF4-FFF2-40B4-BE49-F238E27FC236}">
                <a16:creationId xmlns:a16="http://schemas.microsoft.com/office/drawing/2014/main" id="{582DC100-5540-4507-B27F-F08660E57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475" y="3747069"/>
            <a:ext cx="3706483" cy="21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28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stůl, hra, vsedě, pták&#10;&#10;Popis vygenerovaný s velmi vysokou mírou spolehlivosti">
            <a:extLst>
              <a:ext uri="{FF2B5EF4-FFF2-40B4-BE49-F238E27FC236}">
                <a16:creationId xmlns:a16="http://schemas.microsoft.com/office/drawing/2014/main" id="{33CEFA83-8B0E-4E45-B548-0CD2C5527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554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8553FC-34FF-4949-8A38-567347312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600">
                <a:cs typeface="Calibri Light"/>
              </a:rPr>
              <a:t>oplození</a:t>
            </a:r>
            <a:endParaRPr lang="cs-CZ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4FBE42-B6F3-4C29-9A03-5D3A47FF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 dirty="0">
                <a:cs typeface="Calibri"/>
              </a:rPr>
              <a:t>spermie se pohybem bičíku dostává z pochvy do dělohy a poté do vejcovodu</a:t>
            </a:r>
          </a:p>
          <a:p>
            <a:r>
              <a:rPr lang="cs-CZ" sz="2400" dirty="0">
                <a:cs typeface="Calibri"/>
              </a:rPr>
              <a:t>zde při styku s vajíčkem dojde k jejich spojen</a:t>
            </a:r>
            <a:r>
              <a:rPr lang="cs-CZ" sz="1800" dirty="0">
                <a:cs typeface="Calibri"/>
              </a:rPr>
              <a:t>í</a:t>
            </a:r>
          </a:p>
        </p:txBody>
      </p:sp>
    </p:spTree>
    <p:extLst>
      <p:ext uri="{BB962C8B-B14F-4D97-AF65-F5344CB8AC3E}">
        <p14:creationId xmlns:p14="http://schemas.microsoft.com/office/powerpoint/2010/main" val="2608279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8E423-C5A2-4D5B-A52D-573F299D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Proč půlka  otce a půlka matky? </a:t>
            </a:r>
            <a:r>
              <a:rPr lang="cs-CZ" b="1" dirty="0">
                <a:cs typeface="Calibri Light"/>
              </a:rPr>
              <a:t>Genetika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E46C7E-4244-43E9-8750-D6AF1AA93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vajíčko i spermie mají pouze polovinu dědičné informace (n)</a:t>
            </a:r>
          </a:p>
          <a:p>
            <a:r>
              <a:rPr lang="cs-CZ" dirty="0">
                <a:cs typeface="Calibri"/>
              </a:rPr>
              <a:t>po jejich spojení vzniká buňka s úplnou genetickou informací (2n)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37AD6CF-B179-424B-BEE4-9C5F222E3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381" y="2912278"/>
            <a:ext cx="2987615" cy="327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1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exteriér, fotka, voda, míč&#10;&#10;Popis vygenerovaný s velmi vysokou mírou spolehlivosti">
            <a:extLst>
              <a:ext uri="{FF2B5EF4-FFF2-40B4-BE49-F238E27FC236}">
                <a16:creationId xmlns:a16="http://schemas.microsoft.com/office/drawing/2014/main" id="{0BE70D71-783A-450F-ACAA-686CCA624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0813" y="57209"/>
            <a:ext cx="4497205" cy="6795489"/>
          </a:xfrm>
        </p:spPr>
      </p:pic>
    </p:spTree>
    <p:extLst>
      <p:ext uri="{BB962C8B-B14F-4D97-AF65-F5344CB8AC3E}">
        <p14:creationId xmlns:p14="http://schemas.microsoft.com/office/powerpoint/2010/main" val="271265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45E29B-B971-41C6-A57B-B29BBB108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76015D-CFEA-4204-9A50-352560FF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7325C43C-72B5-4DC9-B386-90859B58BF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95AD9A4-5AF5-48C4-BC2A-635316433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AF4A3D62-D56C-4A32-8C75-100D383EC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E1F47E4-066D-4C27-98C8-B2B2C7BA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38772"/>
            <a:ext cx="12192000" cy="3980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7009A0-407D-4394-8492-5A95A2192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0505"/>
            <a:ext cx="10515600" cy="935025"/>
          </a:xfrm>
        </p:spPr>
        <p:txBody>
          <a:bodyPr>
            <a:normAutofit/>
          </a:bodyPr>
          <a:lstStyle/>
          <a:p>
            <a:pPr algn="ctr"/>
            <a:r>
              <a:rPr lang="cs-CZ" sz="3200">
                <a:solidFill>
                  <a:schemeClr val="tx2"/>
                </a:solidFill>
                <a:cs typeface="Calibri Light"/>
              </a:rPr>
              <a:t>Co když nedojde k oplození?</a:t>
            </a:r>
            <a:endParaRPr lang="cs-CZ" sz="3200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1B10DC-F8E4-4ADE-B357-6C2355620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4952" y="3012928"/>
            <a:ext cx="7422096" cy="21094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solidFill>
                  <a:schemeClr val="tx2"/>
                </a:solidFill>
                <a:cs typeface="Calibri"/>
              </a:rPr>
              <a:t>děloha připravena k uhnízdění oplodněného vajíčka</a:t>
            </a:r>
          </a:p>
          <a:p>
            <a:r>
              <a:rPr lang="cs-CZ" sz="2400" dirty="0">
                <a:solidFill>
                  <a:schemeClr val="tx2"/>
                </a:solidFill>
                <a:cs typeface="Calibri"/>
              </a:rPr>
              <a:t>pokud k oplození nedojde, odumírá část sliznice dělohy a s malým množstvím krve odchází z těl ven --&gt; </a:t>
            </a:r>
            <a:r>
              <a:rPr lang="cs-CZ" sz="2400" b="1" dirty="0">
                <a:solidFill>
                  <a:schemeClr val="tx2"/>
                </a:solidFill>
                <a:cs typeface="Calibri"/>
              </a:rPr>
              <a:t>menstruace</a:t>
            </a:r>
            <a:endParaRPr lang="cs-CZ" sz="2400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975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3A050-75D7-43DC-9DB3-450E5030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menstruační cyklus</a:t>
            </a: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38836062-49DD-474B-989E-E2C1F39F1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6504" y="1408682"/>
            <a:ext cx="4124616" cy="5199602"/>
          </a:xfr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E13B5F32-BA4A-490C-92D6-0E29B16D2AB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55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5BD8B1C-1640-4C2A-9553-6F353ED5F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  <a:cs typeface="Calibri Light"/>
              </a:rPr>
              <a:t>Teď vážně!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DC904A-3B24-47D7-8660-3B8BE6234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cs typeface="Calibri"/>
              </a:rPr>
              <a:t>člověk se rozmnožuje pohlavně</a:t>
            </a:r>
          </a:p>
          <a:p>
            <a:r>
              <a:rPr lang="cs-CZ" sz="2400" dirty="0">
                <a:cs typeface="Calibri"/>
              </a:rPr>
              <a:t>pohlavní buňky</a:t>
            </a:r>
          </a:p>
          <a:p>
            <a:pPr lvl="1"/>
            <a:r>
              <a:rPr lang="cs-CZ" dirty="0">
                <a:cs typeface="Calibri"/>
              </a:rPr>
              <a:t>samčí spermie</a:t>
            </a:r>
          </a:p>
          <a:p>
            <a:pPr lvl="1"/>
            <a:r>
              <a:rPr lang="cs-CZ" dirty="0">
                <a:cs typeface="Calibri"/>
              </a:rPr>
              <a:t>samičí vajíčka</a:t>
            </a:r>
          </a:p>
          <a:p>
            <a:r>
              <a:rPr lang="cs-CZ" sz="2400" b="1" dirty="0">
                <a:cs typeface="Calibri"/>
              </a:rPr>
              <a:t>člověk musí své sexuální chování kontrolovat a přistupovat k němu zodpovědně!!!!</a:t>
            </a:r>
          </a:p>
          <a:p>
            <a:endParaRPr lang="cs-CZ" sz="2400">
              <a:cs typeface="Calibri"/>
            </a:endParaRPr>
          </a:p>
        </p:txBody>
      </p:sp>
      <p:pic>
        <p:nvPicPr>
          <p:cNvPr id="4" name="Obrázek 4" descr="Obsah obrázku dort, vsedě, pozadí, výseč&#10;&#10;Popis vygenerovaný s velmi vysokou mírou spolehlivosti">
            <a:extLst>
              <a:ext uri="{FF2B5EF4-FFF2-40B4-BE49-F238E27FC236}">
                <a16:creationId xmlns:a16="http://schemas.microsoft.com/office/drawing/2014/main" id="{4DE96FC2-A337-4612-B794-88B318CD2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3" b="6824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8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215D0E-CEBE-4B7C-8F66-7ABFEEA2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399093" cy="1325563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pár "rekordů"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B03D0-37C1-4C61-938B-D7D93F05B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399094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>
                <a:cs typeface="Calibri"/>
              </a:rPr>
              <a:t>V 1  ml ejakulátu cca 40 – 120 miliónů spermií</a:t>
            </a:r>
          </a:p>
          <a:p>
            <a:r>
              <a:rPr lang="cs-CZ" sz="1800">
                <a:cs typeface="Calibri"/>
              </a:rPr>
              <a:t>Největší buňka lidského těla je vajíčko</a:t>
            </a:r>
          </a:p>
          <a:p>
            <a:r>
              <a:rPr lang="cs-CZ" sz="1800">
                <a:cs typeface="Calibri"/>
              </a:rPr>
              <a:t>Valentina Vasiljevová - 69 dětí</a:t>
            </a:r>
          </a:p>
          <a:p>
            <a:endParaRPr lang="cs-CZ" sz="1800">
              <a:cs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D417E47B-530E-4E9D-949A-F27D0C2E6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448" y="599325"/>
            <a:ext cx="3958378" cy="2741177"/>
          </a:xfrm>
          <a:prstGeom prst="rect">
            <a:avLst/>
          </a:prstGeom>
        </p:spPr>
      </p:pic>
      <p:pic>
        <p:nvPicPr>
          <p:cNvPr id="4" name="Obrázek 4" descr="Obsah obrázku fotka, pózování, osoba, skupina&#10;&#10;Popis vygenerovaný s velmi vysokou mírou spolehlivosti">
            <a:extLst>
              <a:ext uri="{FF2B5EF4-FFF2-40B4-BE49-F238E27FC236}">
                <a16:creationId xmlns:a16="http://schemas.microsoft.com/office/drawing/2014/main" id="{B827B069-95BD-42F7-996E-F3B79732A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612" y="3668551"/>
            <a:ext cx="4622052" cy="26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20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90558-1FCD-4F19-A987-527533A4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mužský pohlavní systém</a:t>
            </a:r>
            <a:endParaRPr lang="cs-CZ" dirty="0"/>
          </a:p>
        </p:txBody>
      </p:sp>
      <p:pic>
        <p:nvPicPr>
          <p:cNvPr id="4" name="Obrázek 4" descr="Obsah obrázku jídlo&#10;&#10;Popis vygenerovaný s velmi vysokou mírou spolehlivosti">
            <a:extLst>
              <a:ext uri="{FF2B5EF4-FFF2-40B4-BE49-F238E27FC236}">
                <a16:creationId xmlns:a16="http://schemas.microsoft.com/office/drawing/2014/main" id="{D4DC00E0-9531-4C15-BFB4-64BB863AE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7984" y="1595588"/>
            <a:ext cx="3992185" cy="5113337"/>
          </a:xfrm>
        </p:spPr>
      </p:pic>
    </p:spTree>
    <p:extLst>
      <p:ext uri="{BB962C8B-B14F-4D97-AF65-F5344CB8AC3E}">
        <p14:creationId xmlns:p14="http://schemas.microsoft.com/office/powerpoint/2010/main" val="341944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490CD65-D9B2-48E1-A772-4CD309C5E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  <a:cs typeface="Calibri Light"/>
              </a:rPr>
              <a:t>varlata </a:t>
            </a:r>
            <a:endParaRPr lang="cs-CZ" sz="4000" i="1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4C95C0-A68D-493B-A237-9982042CA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400">
                <a:cs typeface="Calibri"/>
              </a:rPr>
              <a:t>fce</a:t>
            </a:r>
          </a:p>
          <a:p>
            <a:pPr lvl="1"/>
            <a:r>
              <a:rPr lang="cs-CZ" dirty="0">
                <a:cs typeface="Calibri"/>
              </a:rPr>
              <a:t>produkce mužských pohlavních hormonů</a:t>
            </a:r>
          </a:p>
          <a:p>
            <a:pPr lvl="1"/>
            <a:r>
              <a:rPr lang="cs-CZ" dirty="0">
                <a:cs typeface="Calibri"/>
              </a:rPr>
              <a:t>tvorba spermií</a:t>
            </a:r>
          </a:p>
          <a:p>
            <a:r>
              <a:rPr lang="cs-CZ" sz="2400">
                <a:cs typeface="Calibri"/>
              </a:rPr>
              <a:t>vejčitý tvar</a:t>
            </a:r>
          </a:p>
          <a:p>
            <a:r>
              <a:rPr lang="cs-CZ" sz="2400">
                <a:cs typeface="Calibri"/>
              </a:rPr>
              <a:t>párový orgán</a:t>
            </a:r>
          </a:p>
          <a:p>
            <a:r>
              <a:rPr lang="cs-CZ" sz="2400">
                <a:cs typeface="Calibri"/>
              </a:rPr>
              <a:t>uložen v šourku (kožní váček)</a:t>
            </a:r>
          </a:p>
        </p:txBody>
      </p:sp>
      <p:pic>
        <p:nvPicPr>
          <p:cNvPr id="4" name="Obrázek 4" descr="Obsah obrázku jídlo&#10;&#10;Popis vygenerovaný s velmi vysokou mírou spolehlivosti">
            <a:extLst>
              <a:ext uri="{FF2B5EF4-FFF2-40B4-BE49-F238E27FC236}">
                <a16:creationId xmlns:a16="http://schemas.microsoft.com/office/drawing/2014/main" id="{46821345-EC42-49B9-94A2-F457DF9AC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6" r="-1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89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1034F-671F-46AA-A8C7-88CB97EA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>
                <a:cs typeface="Calibri Light"/>
              </a:rPr>
              <a:t>spermie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AA97A0-6A1D-4D2E-98D3-46D566E6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cs typeface="Calibri"/>
              </a:rPr>
              <a:t>zrání --&gt; potřeba nižší teplota --&gt; varlata v šourku</a:t>
            </a:r>
          </a:p>
          <a:p>
            <a:r>
              <a:rPr lang="cs-CZ" sz="2000" dirty="0">
                <a:cs typeface="Calibri"/>
              </a:rPr>
              <a:t>tvorba v pubertě až do stáří --&gt; zrají 75 dní</a:t>
            </a:r>
          </a:p>
          <a:p>
            <a:endParaRPr lang="cs-CZ" sz="2000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4EADAE3-3A73-4514-94C9-981B39F3D5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26" r="-2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07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plněné, medvídek, vpředu, oranžová&#10;&#10;Popis vygenerovaný s velmi vysokou mírou spolehlivosti">
            <a:extLst>
              <a:ext uri="{FF2B5EF4-FFF2-40B4-BE49-F238E27FC236}">
                <a16:creationId xmlns:a16="http://schemas.microsoft.com/office/drawing/2014/main" id="{6E04578A-7911-49CA-99C7-81AFE0D8B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9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B7D3DE-54D8-491D-A8AC-EC090D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cs typeface="Calibri Light"/>
              </a:rPr>
              <a:t>cesta spermií</a:t>
            </a:r>
            <a:endParaRPr lang="cs-CZ" sz="3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E442B5-0CA7-4C28-ABCE-1BDAD1AE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>
                <a:cs typeface="Calibri"/>
              </a:rPr>
              <a:t>varlata --&gt; nadvarle (obohacení o výměšky nadvarlete) --&gt; chámovod--&gt; prostata --&gt; močová trubice--&gt; penisem ven z těla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17398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9BF8DBF-2146-4121-807E-E40F57E9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  <a:cs typeface="Calibri Light"/>
              </a:rPr>
              <a:t>nadvarlata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8E2DB8-F730-4CC7-8817-8DAE4FA86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400">
                <a:cs typeface="Calibri"/>
              </a:rPr>
              <a:t>fce</a:t>
            </a:r>
          </a:p>
          <a:p>
            <a:pPr lvl="1"/>
            <a:r>
              <a:rPr lang="cs-CZ">
                <a:cs typeface="Calibri"/>
              </a:rPr>
              <a:t>schromažďování</a:t>
            </a:r>
            <a:r>
              <a:rPr lang="cs-CZ" dirty="0">
                <a:cs typeface="Calibri"/>
              </a:rPr>
              <a:t> spermií</a:t>
            </a:r>
          </a:p>
          <a:p>
            <a:pPr lvl="1"/>
            <a:r>
              <a:rPr lang="cs-CZ" dirty="0">
                <a:cs typeface="Calibri"/>
              </a:rPr>
              <a:t>získání pohyblivosti spermií</a:t>
            </a:r>
          </a:p>
          <a:p>
            <a:r>
              <a:rPr lang="cs-CZ" sz="2400">
                <a:cs typeface="Calibri"/>
              </a:rPr>
              <a:t>jsou spojena s chámovodem</a:t>
            </a:r>
          </a:p>
        </p:txBody>
      </p:sp>
      <p:pic>
        <p:nvPicPr>
          <p:cNvPr id="4" name="Obrázek 4" descr="Obsah obrázku text, stůl, vsedě, dřevěné&#10;&#10;Popis vygenerovaný s velmi vysokou mírou spolehlivosti">
            <a:extLst>
              <a:ext uri="{FF2B5EF4-FFF2-40B4-BE49-F238E27FC236}">
                <a16:creationId xmlns:a16="http://schemas.microsoft.com/office/drawing/2014/main" id="{558B551C-1454-4718-B953-E38B586A7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08" r="-2" b="6528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337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Rozmnožovací soustava</vt:lpstr>
      <vt:lpstr>Prezentace aplikace PowerPoint</vt:lpstr>
      <vt:lpstr>Teď vážně!</vt:lpstr>
      <vt:lpstr>pár "rekordů"</vt:lpstr>
      <vt:lpstr>mužský pohlavní systém</vt:lpstr>
      <vt:lpstr>varlata </vt:lpstr>
      <vt:lpstr>spermie</vt:lpstr>
      <vt:lpstr>cesta spermií</vt:lpstr>
      <vt:lpstr>nadvarlata</vt:lpstr>
      <vt:lpstr>chámovod</vt:lpstr>
      <vt:lpstr>prostata</vt:lpstr>
      <vt:lpstr>penis</vt:lpstr>
      <vt:lpstr>ženský pohlavní systém</vt:lpstr>
      <vt:lpstr>vaječníky</vt:lpstr>
      <vt:lpstr>vejcovody</vt:lpstr>
      <vt:lpstr>děloha</vt:lpstr>
      <vt:lpstr>pochva</vt:lpstr>
      <vt:lpstr>oplození</vt:lpstr>
      <vt:lpstr>Proč půlka  otce a půlka matky? Genetika</vt:lpstr>
      <vt:lpstr>Co když nedojde k oplození?</vt:lpstr>
      <vt:lpstr>menstruační cyklus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424</cp:revision>
  <dcterms:created xsi:type="dcterms:W3CDTF">2020-05-06T12:37:32Z</dcterms:created>
  <dcterms:modified xsi:type="dcterms:W3CDTF">2020-05-11T08:29:08Z</dcterms:modified>
</cp:coreProperties>
</file>