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5B55E-069B-4063-834E-5E39F03AB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92E492-71B5-41E0-8BAF-8393F568B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FC3186-06CF-430E-B340-F68C9344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005CBB-926B-4BDF-A95A-FB67A698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913E0F-BF6E-46D4-B2E2-DB3E25D1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56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82BCF-7571-452D-BA05-F2178107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0149CB-EAFF-40B6-A321-022982CC9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81FCCA-1B20-43A8-92C8-B2A2D046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CEDEDD-BA79-44A5-A722-EC72BF97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326F29-0A8F-4E28-A3A4-AA5EBBB0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11B89C-920D-49BF-B0F5-475C8964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A6458D-4BFA-4784-BC5E-94040B23C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A6DE3-0159-44A6-943B-87F980C9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1EA104-200E-444D-8756-597D5AEB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044DD-9A86-493F-A9E0-EED0FE97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97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42752-5D7E-4578-BE8D-B175824A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A24D86-1A3C-4FC9-B87A-AF6EA666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F30CF0-00BC-460E-A84A-F395AB82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62656E-C903-4994-B373-B0D18846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7B177-3D71-45C1-94EE-40C755C1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38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E375F-7B7A-46F0-8C8A-5D4157C4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27AE06-2DD5-4B52-AABB-EBB4CE0F0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28C4A2-0883-4025-852D-A37BC981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9EC2B3-15F9-40CF-B0D0-D057C0BA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347139-F6B6-47E3-BA4D-CF21169B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01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CE50D-40A5-4CF1-9CB5-79FA1A14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9B539-7A6B-42E0-943E-AD0343C94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491DBB-0475-4615-96DE-B507AE287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2D0B25-99F1-4B8B-95AE-3644D272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FD92D0-5BB3-44D7-9B38-10EB3CAD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F0ABA5-F67C-4DCD-BEF9-713507D8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94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3E717-A14E-4DEA-A074-80C63753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CF298C-2166-462B-AEE7-F33E36E4F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49290D-8ACB-4E19-8018-1843A45F1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759A2C0-57CA-4291-A63A-1468027A9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519A3B-2F1F-4F2C-8ACF-1D60A64D6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DF2064C-D153-4A16-A971-D01508C0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95F2E5-1586-4334-A735-B75760D2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30DECC-517F-44CF-9E43-AA0CA953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45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9644F-C8C3-410D-85E2-5BA1C886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0D264A-FC06-4566-A2A9-308AD56F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D230C7-678B-4A9E-BB2F-563433F4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BCF7B2-767B-456F-87A9-D753CE27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77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96BF827-AC68-4A2E-A097-C5FA5013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AA8F45-35D5-4244-BD4F-247CCFE1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E6D5F5-4865-4E50-BE7E-55398915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52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92FBB-1367-4044-AF5A-BA6D6198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6E525B-599E-4AC5-AA48-9A1DC5A92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9B32EC-E2BC-4D15-9DA1-F022C1E97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86DC2E-1F3F-40E9-8D30-554CB2CA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BC3499-C139-46EA-AD99-318029FC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C3F039-F336-40FC-AA6B-42719119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1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5D4F9-0A77-4E2F-BA5F-CF201497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2D6D58-A9DD-4B61-B78D-997C4A7F1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8345E2-C8ED-4C4C-ACCA-E4D0CFCC2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3C72A7-3D42-4E09-8E9E-219D5032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742A8F-5F78-4E64-99A3-0DF49D47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721231-FD04-46A5-989F-FCEBD0E1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99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F41387-2C94-4497-B21F-070BBE4E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12AF58-4582-4E9D-B1D4-89BEF3434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4C9D32-75C4-4B04-92EB-0AC586687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EACF-76BC-4417-9075-A794E6F36C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49D858-4654-41B1-A0AB-C86722DD4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DF0D06-B233-4167-A0C3-51645DE7B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8B44-B825-40E6-8C89-3A0354C95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6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ek obrÃ¡zku pro worms game">
            <a:extLst>
              <a:ext uri="{FF2B5EF4-FFF2-40B4-BE49-F238E27FC236}">
                <a16:creationId xmlns:a16="http://schemas.microsoft.com/office/drawing/2014/main" id="{79F9CB6F-AE4C-45F3-A3EA-435B35419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404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9C8CC0B-0626-4A63-AC0A-FEE03D08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601" y="0"/>
            <a:ext cx="5232399" cy="52958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773683-2BF6-4F1D-AB9C-FD041E92B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497" y="484632"/>
            <a:ext cx="4275777" cy="3762970"/>
          </a:xfrm>
        </p:spPr>
        <p:txBody>
          <a:bodyPr>
            <a:normAutofit/>
          </a:bodyPr>
          <a:lstStyle/>
          <a:p>
            <a:pPr algn="l"/>
            <a:r>
              <a:rPr lang="cs-CZ" sz="4800"/>
              <a:t>kmen: Kroužkovci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4DCB02-2F7E-4AA5-842A-0BC702437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1924" y="4325517"/>
            <a:ext cx="3107939" cy="723127"/>
          </a:xfrm>
        </p:spPr>
        <p:txBody>
          <a:bodyPr>
            <a:normAutofit/>
          </a:bodyPr>
          <a:lstStyle/>
          <a:p>
            <a:pPr algn="l"/>
            <a:r>
              <a:rPr lang="cs-CZ" sz="1700"/>
              <a:t>Michal Dáňa </a:t>
            </a:r>
          </a:p>
          <a:p>
            <a:pPr algn="l"/>
            <a:r>
              <a:rPr lang="cs-CZ" sz="1700"/>
              <a:t>ZŠ Holýšov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18FCF3-6204-44FD-9EDA-977C07F6C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4789" y="4410188"/>
            <a:ext cx="1267136" cy="165099"/>
          </a:xfrm>
          <a:prstGeom prst="rect">
            <a:avLst/>
          </a:prstGeom>
          <a:solidFill>
            <a:srgbClr val="3E9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93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abella spallanzanii - rournatec vÄjÃ­ÅovitÃ½">
            <a:extLst>
              <a:ext uri="{FF2B5EF4-FFF2-40B4-BE49-F238E27FC236}">
                <a16:creationId xmlns:a16="http://schemas.microsoft.com/office/drawing/2014/main" id="{6E43984A-66F4-4ABA-A265-6A5A37A48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3" r="1" b="18031"/>
          <a:stretch/>
        </p:blipFill>
        <p:spPr bwMode="auto">
          <a:xfrm>
            <a:off x="6706581" y="2247531"/>
            <a:ext cx="5485419" cy="4610469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bella spallanzanii - rournatec vÄjÃ­ÅovitÃ½">
            <a:extLst>
              <a:ext uri="{FF2B5EF4-FFF2-40B4-BE49-F238E27FC236}">
                <a16:creationId xmlns:a16="http://schemas.microsoft.com/office/drawing/2014/main" id="{5FB9EF54-26A3-4EAC-B62D-5A29C9384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2" r="1" b="34398"/>
          <a:stretch/>
        </p:blipFill>
        <p:spPr bwMode="auto">
          <a:xfrm>
            <a:off x="6219440" y="1"/>
            <a:ext cx="4548867" cy="2614366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42CC773-A139-4E1C-96F3-9D418C50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802955"/>
            <a:ext cx="5290594" cy="1454051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000000"/>
                </a:solidFill>
              </a:rPr>
              <a:t>rournatec vějířovitý </a:t>
            </a:r>
            <a:r>
              <a:rPr lang="cs-CZ" sz="3700" i="1">
                <a:solidFill>
                  <a:srgbClr val="000000"/>
                </a:solidFill>
              </a:rPr>
              <a:t>(Spirographis spallanzanii)</a:t>
            </a:r>
            <a:endParaRPr lang="cs-CZ" sz="370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92719-431A-4D60-AF02-ED9FDEBF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1" y="2421682"/>
            <a:ext cx="5286665" cy="3639289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20 cm</a:t>
            </a:r>
          </a:p>
          <a:p>
            <a:r>
              <a:rPr lang="cs-CZ">
                <a:solidFill>
                  <a:srgbClr val="000000"/>
                </a:solidFill>
              </a:rPr>
              <a:t>žije přisedle</a:t>
            </a:r>
          </a:p>
          <a:p>
            <a:r>
              <a:rPr lang="cs-CZ">
                <a:solidFill>
                  <a:srgbClr val="000000"/>
                </a:solidFill>
              </a:rPr>
              <a:t>středozemní moře</a:t>
            </a:r>
          </a:p>
        </p:txBody>
      </p:sp>
    </p:spTree>
    <p:extLst>
      <p:ext uri="{BB962C8B-B14F-4D97-AF65-F5344CB8AC3E}">
        <p14:creationId xmlns:p14="http://schemas.microsoft.com/office/powerpoint/2010/main" val="420862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worms game">
            <a:extLst>
              <a:ext uri="{FF2B5EF4-FFF2-40B4-BE49-F238E27FC236}">
                <a16:creationId xmlns:a16="http://schemas.microsoft.com/office/drawing/2014/main" id="{CE2144ED-95F3-4C96-B53B-8E17D53E7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Ã½sledek obrÃ¡zku pro ÄlÃ¡nky krouÅ¾kovcÅ¯">
            <a:extLst>
              <a:ext uri="{FF2B5EF4-FFF2-40B4-BE49-F238E27FC236}">
                <a16:creationId xmlns:a16="http://schemas.microsoft.com/office/drawing/2014/main" id="{C27E71AF-75FE-4D47-81C8-3C488D7D8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3506" b="1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4D6B13-A2DB-48E2-913F-2CA3FD4A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000000"/>
                </a:solidFill>
              </a:rPr>
              <a:t>obecná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1F6E05-3621-4D40-A41D-DADCD76FA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cs-CZ" sz="2400">
                <a:solidFill>
                  <a:srgbClr val="000000"/>
                </a:solidFill>
              </a:rPr>
              <a:t>vodní i suchozemští (terestričtí) živočichové </a:t>
            </a:r>
          </a:p>
          <a:p>
            <a:r>
              <a:rPr lang="cs-CZ" sz="2400">
                <a:solidFill>
                  <a:srgbClr val="000000"/>
                </a:solidFill>
              </a:rPr>
              <a:t>0,5 mm – 1 m</a:t>
            </a:r>
          </a:p>
          <a:p>
            <a:r>
              <a:rPr lang="cs-CZ" sz="2400">
                <a:solidFill>
                  <a:srgbClr val="000000"/>
                </a:solidFill>
              </a:rPr>
              <a:t>tělo členěno na články</a:t>
            </a:r>
          </a:p>
          <a:p>
            <a:pPr marL="457200" lvl="1" indent="0">
              <a:buNone/>
            </a:pPr>
            <a:r>
              <a:rPr lang="cs-CZ">
                <a:solidFill>
                  <a:srgbClr val="000000"/>
                </a:solidFill>
              </a:rPr>
              <a:t>články</a:t>
            </a:r>
          </a:p>
          <a:p>
            <a:pPr lvl="1"/>
            <a:r>
              <a:rPr lang="cs-CZ">
                <a:solidFill>
                  <a:srgbClr val="000000"/>
                </a:solidFill>
              </a:rPr>
              <a:t>vnější stavba podobná</a:t>
            </a:r>
          </a:p>
          <a:p>
            <a:pPr lvl="1"/>
            <a:r>
              <a:rPr lang="cs-CZ">
                <a:solidFill>
                  <a:srgbClr val="000000"/>
                </a:solidFill>
              </a:rPr>
              <a:t>vnitřní stavba podobná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4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stavba%20%C5%BE%C3%AD%C5%BEaly">
            <a:extLst>
              <a:ext uri="{FF2B5EF4-FFF2-40B4-BE49-F238E27FC236}">
                <a16:creationId xmlns:a16="http://schemas.microsoft.com/office/drawing/2014/main" id="{08636E27-3B55-41A7-B804-09DB9E8C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971" y="643467"/>
            <a:ext cx="4610057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47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E13BB-5285-4C7B-99A4-C5B643D2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modelový organismus </a:t>
            </a:r>
            <a:br>
              <a:rPr lang="cs-CZ"/>
            </a:br>
            <a:r>
              <a:rPr lang="cs-CZ"/>
              <a:t>žížala obecná </a:t>
            </a:r>
            <a:r>
              <a:rPr lang="cs-CZ" i="1"/>
              <a:t>(Lumbriculus terrestris)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A61681-3756-430C-B278-AAD0563B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cs-CZ" u="sng">
                <a:latin typeface="Times New Roman" panose="02020603050405020304" pitchFamily="18" charset="0"/>
                <a:cs typeface="Times New Roman" panose="02020603050405020304" pitchFamily="18" charset="0"/>
              </a:rPr>
              <a:t>tělo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– na obou koncích zúžené</a:t>
            </a:r>
          </a:p>
          <a:p>
            <a:pPr>
              <a:buFontTx/>
              <a:buNone/>
            </a:pP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mnoho článků – na nich štětinky</a:t>
            </a:r>
          </a:p>
          <a:p>
            <a:pPr>
              <a:buFontTx/>
              <a:buNone/>
            </a:pP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        - 1/3 je opasek</a:t>
            </a:r>
          </a:p>
          <a:p>
            <a:pPr>
              <a:buFontTx/>
              <a:buNone/>
            </a:pP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	     - </a:t>
            </a:r>
            <a:r>
              <a:rPr lang="cs-CZ" u="sng">
                <a:latin typeface="Times New Roman" panose="02020603050405020304" pitchFamily="18" charset="0"/>
                <a:cs typeface="Times New Roman" panose="02020603050405020304" pitchFamily="18" charset="0"/>
              </a:rPr>
              <a:t>pohyb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– svaly, sliz, štětinky</a:t>
            </a:r>
            <a:endParaRPr lang="cs-CZ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cs-CZ" u="sng">
                <a:latin typeface="Times New Roman" panose="02020603050405020304" pitchFamily="18" charset="0"/>
                <a:cs typeface="Times New Roman" panose="02020603050405020304" pitchFamily="18" charset="0"/>
              </a:rPr>
              <a:t>TS: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ústní dutina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hltan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jícen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žaludek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střevo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řitní otvor</a:t>
            </a:r>
          </a:p>
          <a:p>
            <a:pPr>
              <a:buFontTx/>
              <a:buNone/>
            </a:pP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	  potrava organické zbytky (reducent)</a:t>
            </a:r>
            <a:endParaRPr lang="cs-CZ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cs-CZ" u="sng">
                <a:latin typeface="Times New Roman" panose="02020603050405020304" pitchFamily="18" charset="0"/>
                <a:cs typeface="Times New Roman" panose="02020603050405020304" pitchFamily="18" charset="0"/>
              </a:rPr>
              <a:t>DS: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celým povrchem těla</a:t>
            </a:r>
            <a:endParaRPr lang="cs-CZ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cs-CZ" u="sng">
                <a:latin typeface="Times New Roman" panose="02020603050405020304" pitchFamily="18" charset="0"/>
                <a:cs typeface="Times New Roman" panose="02020603050405020304" pitchFamily="18" charset="0"/>
              </a:rPr>
              <a:t>CS: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uzavřená</a:t>
            </a:r>
          </a:p>
          <a:p>
            <a:pPr>
              <a:buFontTx/>
              <a:buNone/>
            </a:pP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      červené krevní barvivo - rozvod kyslíku</a:t>
            </a:r>
            <a:endParaRPr lang="cs-CZ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cs-CZ" u="sng">
                <a:latin typeface="Times New Roman" panose="02020603050405020304" pitchFamily="18" charset="0"/>
                <a:cs typeface="Times New Roman" panose="02020603050405020304" pitchFamily="18" charset="0"/>
              </a:rPr>
              <a:t>NS: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žebříčkovitá</a:t>
            </a:r>
            <a:endParaRPr lang="cs-CZ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cs-CZ" u="sng">
                <a:latin typeface="Times New Roman" panose="02020603050405020304" pitchFamily="18" charset="0"/>
                <a:cs typeface="Times New Roman" panose="02020603050405020304" pitchFamily="18" charset="0"/>
              </a:rPr>
              <a:t>RS: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hermafrodit</a:t>
            </a:r>
          </a:p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schopnost regenerace </a:t>
            </a:r>
          </a:p>
          <a:p>
            <a:endParaRPr lang="cs-CZ"/>
          </a:p>
        </p:txBody>
      </p:sp>
      <p:pic>
        <p:nvPicPr>
          <p:cNvPr id="9218" name="Picture 2" descr="VÃ½sledek obrÃ¡zku pro lumbriculus terrestris">
            <a:extLst>
              <a:ext uri="{FF2B5EF4-FFF2-40B4-BE49-F238E27FC236}">
                <a16:creationId xmlns:a16="http://schemas.microsoft.com/office/drawing/2014/main" id="{49E6A64A-6FD7-4D01-9911-C8336BE5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570" y="1804988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Ã½sledek obrÃ¡zku pro lumbriculus terrestris">
            <a:extLst>
              <a:ext uri="{FF2B5EF4-FFF2-40B4-BE49-F238E27FC236}">
                <a16:creationId xmlns:a16="http://schemas.microsoft.com/office/drawing/2014/main" id="{6F062EE4-5555-410A-994E-28E9EB45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820" y="441245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5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bifex tubifex - nitÄnka obecnÃ¡">
            <a:extLst>
              <a:ext uri="{FF2B5EF4-FFF2-40B4-BE49-F238E27FC236}">
                <a16:creationId xmlns:a16="http://schemas.microsoft.com/office/drawing/2014/main" id="{DFFE8027-6490-4564-91BE-583A5DE63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2" r="1" b="1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nitÄnky krmivo">
            <a:extLst>
              <a:ext uri="{FF2B5EF4-FFF2-40B4-BE49-F238E27FC236}">
                <a16:creationId xmlns:a16="http://schemas.microsoft.com/office/drawing/2014/main" id="{DB63558B-2852-485B-A962-46E06C529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4" r="2" b="14478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F886C5-6CAC-48F5-8674-6B29F455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000000"/>
                </a:solidFill>
              </a:rPr>
              <a:t>nitěnka obecná </a:t>
            </a:r>
            <a:r>
              <a:rPr lang="cs-CZ" sz="4000" i="1">
                <a:solidFill>
                  <a:srgbClr val="000000"/>
                </a:solidFill>
              </a:rPr>
              <a:t>(Tubifex tubifex)</a:t>
            </a:r>
            <a:endParaRPr lang="cs-CZ" sz="400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91F62-61FE-475D-BF2D-E6B0E6B0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vodní živočich </a:t>
            </a:r>
            <a:r>
              <a:rPr lang="cs-CZ">
                <a:solidFill>
                  <a:srgbClr val="000000"/>
                </a:solidFill>
                <a:sym typeface="Wingdings" panose="05000000000000000000" pitchFamily="2" charset="2"/>
              </a:rPr>
              <a:t> znečištěné a hnijící vody</a:t>
            </a:r>
          </a:p>
          <a:p>
            <a:r>
              <a:rPr lang="cs-CZ">
                <a:solidFill>
                  <a:srgbClr val="000000"/>
                </a:solidFill>
                <a:sym typeface="Wingdings" panose="05000000000000000000" pitchFamily="2" charset="2"/>
              </a:rPr>
              <a:t>často využití jako krmo pro akvarijní rybičky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lternativnÃ­ popis obrÃ¡zku chybÃ­">
            <a:extLst>
              <a:ext uri="{FF2B5EF4-FFF2-40B4-BE49-F238E27FC236}">
                <a16:creationId xmlns:a16="http://schemas.microsoft.com/office/drawing/2014/main" id="{24D0C678-E66A-4C6F-8088-364B80E19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 r="-2" b="-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pijavka koÅskÃ¡">
            <a:extLst>
              <a:ext uri="{FF2B5EF4-FFF2-40B4-BE49-F238E27FC236}">
                <a16:creationId xmlns:a16="http://schemas.microsoft.com/office/drawing/2014/main" id="{E97067ED-FE20-4673-90F5-210D51250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r="158" b="3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437BC6-C241-43AC-94C4-90DAD1BE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000000"/>
                </a:solidFill>
              </a:rPr>
              <a:t>pijavka koňská </a:t>
            </a:r>
            <a:r>
              <a:rPr lang="cs-CZ" sz="3700" i="1">
                <a:solidFill>
                  <a:srgbClr val="000000"/>
                </a:solidFill>
              </a:rPr>
              <a:t>(Haemopis sanguisuga)</a:t>
            </a:r>
            <a:endParaRPr lang="cs-CZ" sz="370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CBFBD-DBB0-41D5-9668-FC15BD617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stojaté až mírně tekoucí vody</a:t>
            </a:r>
          </a:p>
          <a:p>
            <a:r>
              <a:rPr lang="cs-CZ">
                <a:solidFill>
                  <a:srgbClr val="000000"/>
                </a:solidFill>
              </a:rPr>
              <a:t>až 15 cm</a:t>
            </a:r>
          </a:p>
          <a:p>
            <a:r>
              <a:rPr lang="cs-CZ">
                <a:solidFill>
                  <a:srgbClr val="000000"/>
                </a:solidFill>
              </a:rPr>
              <a:t>aktivní predátor (nesaje krev)</a:t>
            </a:r>
          </a:p>
          <a:p>
            <a:r>
              <a:rPr lang="cs-CZ">
                <a:solidFill>
                  <a:srgbClr val="000000"/>
                </a:solidFill>
              </a:rPr>
              <a:t>potrava: pulci obojživelníků, drobní bezobratlí</a:t>
            </a:r>
          </a:p>
        </p:txBody>
      </p:sp>
    </p:spTree>
    <p:extLst>
      <p:ext uri="{BB962C8B-B14F-4D97-AF65-F5344CB8AC3E}">
        <p14:creationId xmlns:p14="http://schemas.microsoft.com/office/powerpoint/2010/main" val="391328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irudo medicinalis - pijavka lÃ©kaÅskÃ¡">
            <a:extLst>
              <a:ext uri="{FF2B5EF4-FFF2-40B4-BE49-F238E27FC236}">
                <a16:creationId xmlns:a16="http://schemas.microsoft.com/office/drawing/2014/main" id="{1BDDCB1D-C9A6-4116-B60A-2CD448AED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r="27599" b="1"/>
          <a:stretch/>
        </p:blipFill>
        <p:spPr bwMode="auto">
          <a:xfrm>
            <a:off x="6706581" y="2247531"/>
            <a:ext cx="5485419" cy="4610469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irudo medicinalis - pijavka lÃ©kaÅskÃ¡">
            <a:extLst>
              <a:ext uri="{FF2B5EF4-FFF2-40B4-BE49-F238E27FC236}">
                <a16:creationId xmlns:a16="http://schemas.microsoft.com/office/drawing/2014/main" id="{A37AE7DE-F3BA-43C0-8DE2-44977D7FF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" r="-1" b="18529"/>
          <a:stretch/>
        </p:blipFill>
        <p:spPr bwMode="auto">
          <a:xfrm>
            <a:off x="6219440" y="1"/>
            <a:ext cx="4548867" cy="2614366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D98A57-AF64-42C0-AA47-5DE92ECD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802955"/>
            <a:ext cx="5290594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pijavka lékařská </a:t>
            </a:r>
            <a:r>
              <a:rPr lang="cs-CZ" i="1">
                <a:solidFill>
                  <a:srgbClr val="000000"/>
                </a:solidFill>
              </a:rPr>
              <a:t>(Hirudo medicinalis)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68390-9EBB-4AEA-A295-61F6B1A05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1" y="2421682"/>
            <a:ext cx="5286665" cy="3639289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ektoparazit (vnější parazit)</a:t>
            </a:r>
          </a:p>
          <a:p>
            <a:r>
              <a:rPr lang="cs-CZ">
                <a:solidFill>
                  <a:srgbClr val="000000"/>
                </a:solidFill>
              </a:rPr>
              <a:t>až 15 cm</a:t>
            </a:r>
          </a:p>
          <a:p>
            <a:r>
              <a:rPr lang="cs-CZ">
                <a:solidFill>
                  <a:srgbClr val="000000"/>
                </a:solidFill>
              </a:rPr>
              <a:t>v historii využit v medicíně ( sliny obsahují hirudin </a:t>
            </a:r>
            <a:r>
              <a:rPr lang="cs-CZ">
                <a:solidFill>
                  <a:srgbClr val="000000"/>
                </a:solidFill>
                <a:sym typeface="Wingdings" panose="05000000000000000000" pitchFamily="2" charset="2"/>
              </a:rPr>
              <a:t> protisrážlivá látka)</a:t>
            </a:r>
          </a:p>
          <a:p>
            <a:r>
              <a:rPr lang="cs-CZ">
                <a:solidFill>
                  <a:srgbClr val="000000"/>
                </a:solidFill>
                <a:sym typeface="Wingdings" panose="05000000000000000000" pitchFamily="2" charset="2"/>
              </a:rPr>
              <a:t>v ČR vzácná (izolované lokality jihu Moravy)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3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CC4334-2855-483C-890B-4B0955E6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chobotnatka rybí </a:t>
            </a:r>
            <a:r>
              <a:rPr lang="cs-CZ" i="1">
                <a:solidFill>
                  <a:srgbClr val="000000"/>
                </a:solidFill>
              </a:rPr>
              <a:t>(Piscicola geometra)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7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Piscicola geometra - chobotnatka rybÃ­">
            <a:extLst>
              <a:ext uri="{FF2B5EF4-FFF2-40B4-BE49-F238E27FC236}">
                <a16:creationId xmlns:a16="http://schemas.microsoft.com/office/drawing/2014/main" id="{A883C8F2-3543-4117-8884-DFF46174A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554"/>
          <a:stretch/>
        </p:blipFill>
        <p:spPr bwMode="auto"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1541E-E4D3-4E38-BF37-1F5D646C6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ektoparazit ryb </a:t>
            </a:r>
          </a:p>
          <a:p>
            <a:r>
              <a:rPr lang="cs-CZ">
                <a:solidFill>
                  <a:srgbClr val="000000"/>
                </a:solidFill>
              </a:rPr>
              <a:t>20-30 mm</a:t>
            </a:r>
          </a:p>
          <a:p>
            <a:r>
              <a:rPr lang="cs-CZ">
                <a:solidFill>
                  <a:srgbClr val="000000"/>
                </a:solidFill>
              </a:rPr>
              <a:t>teplejší stojaté nebo tekoucí vody</a:t>
            </a:r>
          </a:p>
          <a:p>
            <a:r>
              <a:rPr lang="cs-CZ">
                <a:solidFill>
                  <a:srgbClr val="000000"/>
                </a:solidFill>
              </a:rPr>
              <a:t>přemnožení </a:t>
            </a:r>
            <a:r>
              <a:rPr lang="cs-CZ">
                <a:solidFill>
                  <a:srgbClr val="000000"/>
                </a:solidFill>
                <a:sym typeface="Wingdings" panose="05000000000000000000" pitchFamily="2" charset="2"/>
              </a:rPr>
              <a:t> škodlivost v chovných rybnících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79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Piscicola geometra - chobotnatka rybÃ­">
            <a:extLst>
              <a:ext uri="{FF2B5EF4-FFF2-40B4-BE49-F238E27FC236}">
                <a16:creationId xmlns:a16="http://schemas.microsoft.com/office/drawing/2014/main" id="{DDFAA174-C795-42E8-84AB-6E3CBA2AA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r="5691" b="-4"/>
          <a:stretch/>
        </p:blipFill>
        <p:spPr bwMode="auto"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0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Ã½sledek obrÃ¡zku pro afroditka plstnatÃ¡">
            <a:extLst>
              <a:ext uri="{FF2B5EF4-FFF2-40B4-BE49-F238E27FC236}">
                <a16:creationId xmlns:a16="http://schemas.microsoft.com/office/drawing/2014/main" id="{11FD21EC-841A-4AD7-98A0-75DA66183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r="204" b="2"/>
          <a:stretch/>
        </p:blipFill>
        <p:spPr bwMode="auto">
          <a:xfrm>
            <a:off x="6706581" y="2247531"/>
            <a:ext cx="5485419" cy="4610469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ek obrÃ¡zku pro afroditka plstnatÃ¡">
            <a:extLst>
              <a:ext uri="{FF2B5EF4-FFF2-40B4-BE49-F238E27FC236}">
                <a16:creationId xmlns:a16="http://schemas.microsoft.com/office/drawing/2014/main" id="{E35FA7D5-17ED-4AA2-ACF1-ED26DCCBA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8" r="-1" b="-1"/>
          <a:stretch/>
        </p:blipFill>
        <p:spPr bwMode="auto">
          <a:xfrm>
            <a:off x="6219440" y="1"/>
            <a:ext cx="4548867" cy="2614366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CB1C481-4C8A-48AD-80CC-0E981261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802955"/>
            <a:ext cx="5290594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afroditka plstnatá </a:t>
            </a:r>
            <a:r>
              <a:rPr lang="cs-CZ" i="1">
                <a:solidFill>
                  <a:srgbClr val="000000"/>
                </a:solidFill>
              </a:rPr>
              <a:t>(Aphrodita aculeata)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D2050-89C0-4264-B8E5-19FFA041C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1" y="2421682"/>
            <a:ext cx="5286665" cy="3639289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mořský kroužkovec</a:t>
            </a:r>
          </a:p>
          <a:p>
            <a:r>
              <a:rPr lang="cs-CZ">
                <a:solidFill>
                  <a:srgbClr val="000000"/>
                </a:solidFill>
              </a:rPr>
              <a:t>potrava – organické zbytky organismů, mikroskopičtí živočichové</a:t>
            </a:r>
          </a:p>
          <a:p>
            <a:r>
              <a:rPr lang="cs-CZ">
                <a:solidFill>
                  <a:srgbClr val="000000"/>
                </a:solidFill>
              </a:rPr>
              <a:t>až 18 cm</a:t>
            </a:r>
          </a:p>
        </p:txBody>
      </p:sp>
    </p:spTree>
    <p:extLst>
      <p:ext uri="{BB962C8B-B14F-4D97-AF65-F5344CB8AC3E}">
        <p14:creationId xmlns:p14="http://schemas.microsoft.com/office/powerpoint/2010/main" val="3185542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Širokoúhlá obrazovka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kmen: Kroužkovci</vt:lpstr>
      <vt:lpstr>obecná charakteristika</vt:lpstr>
      <vt:lpstr>Prezentace aplikace PowerPoint</vt:lpstr>
      <vt:lpstr>modelový organismus  žížala obecná (Lumbriculus terrestris)</vt:lpstr>
      <vt:lpstr>nitěnka obecná (Tubifex tubifex)</vt:lpstr>
      <vt:lpstr>pijavka koňská (Haemopis sanguisuga)</vt:lpstr>
      <vt:lpstr>pijavka lékařská (Hirudo medicinalis)</vt:lpstr>
      <vt:lpstr>chobotnatka rybí (Piscicola geometra)</vt:lpstr>
      <vt:lpstr>afroditka plstnatá (Aphrodita aculeata)</vt:lpstr>
      <vt:lpstr>rournatec vějířovitý (Spirographis spallanzanii)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kmen: Kroužkovci</dc:title>
  <dc:creator>Michal Dáňa</dc:creator>
  <cp:lastModifiedBy>Michal Dáňa</cp:lastModifiedBy>
  <cp:revision>1</cp:revision>
  <dcterms:created xsi:type="dcterms:W3CDTF">2019-03-20T19:14:58Z</dcterms:created>
  <dcterms:modified xsi:type="dcterms:W3CDTF">2019-03-20T19:15:17Z</dcterms:modified>
</cp:coreProperties>
</file>